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8" r:id="rId3"/>
    <p:sldId id="260" r:id="rId4"/>
    <p:sldId id="282" r:id="rId5"/>
    <p:sldId id="262" r:id="rId6"/>
    <p:sldId id="263" r:id="rId7"/>
    <p:sldId id="264" r:id="rId8"/>
    <p:sldId id="265" r:id="rId9"/>
    <p:sldId id="261" r:id="rId10"/>
    <p:sldId id="281" r:id="rId11"/>
    <p:sldId id="266" r:id="rId12"/>
    <p:sldId id="267" r:id="rId13"/>
    <p:sldId id="268" r:id="rId14"/>
    <p:sldId id="269" r:id="rId15"/>
    <p:sldId id="270" r:id="rId16"/>
    <p:sldId id="271" r:id="rId17"/>
    <p:sldId id="284" r:id="rId18"/>
    <p:sldId id="285" r:id="rId19"/>
    <p:sldId id="272" r:id="rId20"/>
    <p:sldId id="273" r:id="rId21"/>
    <p:sldId id="274" r:id="rId22"/>
    <p:sldId id="275" r:id="rId23"/>
    <p:sldId id="276" r:id="rId24"/>
    <p:sldId id="277" r:id="rId25"/>
    <p:sldId id="286" r:id="rId26"/>
    <p:sldId id="287" r:id="rId27"/>
    <p:sldId id="278" r:id="rId28"/>
    <p:sldId id="279" r:id="rId29"/>
    <p:sldId id="280" r:id="rId30"/>
    <p:sldId id="283" r:id="rId31"/>
    <p:sldId id="288" r:id="rId32"/>
    <p:sldId id="289" r:id="rId33"/>
    <p:sldId id="290" r:id="rId34"/>
    <p:sldId id="291" r:id="rId35"/>
    <p:sldId id="292" r:id="rId36"/>
    <p:sldId id="293" r:id="rId37"/>
    <p:sldId id="295" r:id="rId38"/>
    <p:sldId id="259" r:id="rId39"/>
    <p:sldId id="300" r:id="rId40"/>
    <p:sldId id="303" r:id="rId41"/>
    <p:sldId id="294" r:id="rId42"/>
    <p:sldId id="296" r:id="rId43"/>
    <p:sldId id="301" r:id="rId44"/>
    <p:sldId id="304" r:id="rId45"/>
    <p:sldId id="297" r:id="rId46"/>
    <p:sldId id="298" r:id="rId47"/>
    <p:sldId id="299"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590" autoAdjust="0"/>
    <p:restoredTop sz="94563" autoAdjust="0"/>
  </p:normalViewPr>
  <p:slideViewPr>
    <p:cSldViewPr>
      <p:cViewPr varScale="1">
        <p:scale>
          <a:sx n="54" d="100"/>
          <a:sy n="54" d="100"/>
        </p:scale>
        <p:origin x="-994" y="-62"/>
      </p:cViewPr>
      <p:guideLst>
        <p:guide orient="horz" pos="2160"/>
        <p:guide pos="2880"/>
      </p:guideLst>
    </p:cSldViewPr>
  </p:slideViewPr>
  <p:outlineViewPr>
    <p:cViewPr>
      <p:scale>
        <a:sx n="33" d="100"/>
        <a:sy n="33" d="100"/>
      </p:scale>
      <p:origin x="0" y="25752"/>
    </p:cViewPr>
  </p:outlineViewPr>
  <p:notesTextViewPr>
    <p:cViewPr>
      <p:scale>
        <a:sx n="100" d="100"/>
        <a:sy n="100" d="100"/>
      </p:scale>
      <p:origin x="0" y="0"/>
    </p:cViewPr>
  </p:notesTextViewPr>
  <p:sorterViewPr>
    <p:cViewPr>
      <p:scale>
        <a:sx n="66" d="100"/>
        <a:sy n="66" d="100"/>
      </p:scale>
      <p:origin x="0" y="31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4B4AF-B54E-41FB-B051-EF9C11D6C62B}" type="datetimeFigureOut">
              <a:rPr lang="en-US" smtClean="0"/>
              <a:t>10/15/2011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6CF21-2FED-400F-A47A-73A404A80BE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6CF21-2FED-400F-A47A-73A404A80BE6}"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37AD-6D07-498A-AB20-708650DCF84D}"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8F74-4C9D-4F2A-AD82-34A0F92555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37AD-6D07-498A-AB20-708650DCF84D}" type="datetimeFigureOut">
              <a:rPr lang="en-US" smtClean="0"/>
              <a:pPr/>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68F74-4C9D-4F2A-AD82-34A0F92555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b/b5/Maysalun3.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d/d1/Henri_Gouraud_Maroc.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7/73/Sultan_Pasha_Al-Atrash2.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upload.wikimedia.org/wikipedia/commons/9/99/Pasha_al-Atrash.jpg"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d/da/Sultan_al-Atrash.jp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upload.wikimedia.org/wikipedia/commons/2/26/King_Faisal_I_of_Iraq.png"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upload.wikimedia.org/wikipedia/commons/4/49/Kingabdullahbinhussein.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6/61/Abdulla_the_day_before_his_death.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0/0d/Flag_of_Saudi_Arabia.sv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f/f3/Ibn_Saud_1945.jpg"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Ikhw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upload.wikimedia.org/wikipedia/commons/e/ee/Sykes-Picot-1916.gif"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upload.wikimedia.org/wikipedia/commons/2/26/Coat_of_arms_of_Saudi_Arabia.sv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upload.wikimedia.org/wikipedia/commons/1/1b/Arabi%C3%AB_kaart.gif"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upload.wikimedia.org/wikipedia/commons/b/b1/Ikhwan.jp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Mandates &amp; Middle </a:t>
            </a:r>
            <a:r>
              <a:rPr lang="en-US" dirty="0" smtClean="0"/>
              <a:t>East Between the Wars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Nations Are Formed</a:t>
            </a:r>
            <a:endParaRPr lang="en-US" dirty="0"/>
          </a:p>
        </p:txBody>
      </p:sp>
      <p:sp>
        <p:nvSpPr>
          <p:cNvPr id="3" name="Content Placeholder 2"/>
          <p:cNvSpPr>
            <a:spLocks noGrp="1"/>
          </p:cNvSpPr>
          <p:nvPr>
            <p:ph idx="1"/>
          </p:nvPr>
        </p:nvSpPr>
        <p:spPr/>
        <p:txBody>
          <a:bodyPr>
            <a:normAutofit lnSpcReduction="10000"/>
          </a:bodyPr>
          <a:lstStyle/>
          <a:p>
            <a:r>
              <a:rPr lang="en-US" dirty="0" smtClean="0"/>
              <a:t>The mandates carved out of the Ottoman Empire new national boundaries and states that largely remain unchanged to this day:</a:t>
            </a:r>
          </a:p>
          <a:p>
            <a:pPr lvl="1"/>
            <a:r>
              <a:rPr lang="en-US" dirty="0" smtClean="0"/>
              <a:t>Syria (under French)</a:t>
            </a:r>
          </a:p>
          <a:p>
            <a:pPr lvl="1"/>
            <a:r>
              <a:rPr lang="en-US" dirty="0" smtClean="0"/>
              <a:t>Lebanon (under French)</a:t>
            </a:r>
          </a:p>
          <a:p>
            <a:pPr lvl="1"/>
            <a:r>
              <a:rPr lang="en-US" dirty="0" smtClean="0"/>
              <a:t>Iraq (under Britain)</a:t>
            </a:r>
          </a:p>
          <a:p>
            <a:pPr lvl="1"/>
            <a:r>
              <a:rPr lang="en-US" dirty="0" smtClean="0"/>
              <a:t>Transjordan (later Jordan) (under the British)</a:t>
            </a:r>
          </a:p>
          <a:p>
            <a:pPr lvl="1"/>
            <a:r>
              <a:rPr lang="en-US" dirty="0" smtClean="0"/>
              <a:t>Palestine (later become Israel except Gaza)</a:t>
            </a:r>
          </a:p>
          <a:p>
            <a:pPr lvl="1"/>
            <a:r>
              <a:rPr lang="en-US" dirty="0" smtClean="0"/>
              <a:t>Kuwait (under British) separate from Iraq</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err="1" smtClean="0"/>
              <a:t>Faysal</a:t>
            </a:r>
            <a:r>
              <a:rPr lang="en-US" dirty="0" smtClean="0"/>
              <a:t> and French</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10000"/>
          </a:bodyPr>
          <a:lstStyle/>
          <a:p>
            <a:r>
              <a:rPr lang="en-US" dirty="0" smtClean="0"/>
              <a:t>Arab leaders had pinned their hopes on King-Crane Commission which recommended that </a:t>
            </a:r>
          </a:p>
          <a:p>
            <a:pPr marL="971550" lvl="1" indent="-514350">
              <a:buFont typeface="+mj-lt"/>
              <a:buAutoNum type="arabicPeriod"/>
            </a:pPr>
            <a:r>
              <a:rPr lang="en-US" dirty="0" smtClean="0"/>
              <a:t>Britain be given mandate to south (Iraq)</a:t>
            </a:r>
          </a:p>
          <a:p>
            <a:pPr marL="971550" lvl="1" indent="-514350">
              <a:buFont typeface="+mj-lt"/>
              <a:buAutoNum type="arabicPeriod"/>
            </a:pPr>
            <a:r>
              <a:rPr lang="en-US" dirty="0" smtClean="0"/>
              <a:t>US mandate of Syria (undivided and including Lebanon and Palestine)</a:t>
            </a:r>
          </a:p>
          <a:p>
            <a:pPr marL="971550" lvl="1" indent="-514350">
              <a:buFont typeface="+mj-lt"/>
              <a:buAutoNum type="arabicPeriod"/>
            </a:pPr>
            <a:r>
              <a:rPr lang="en-US" dirty="0" err="1" smtClean="0"/>
              <a:t>Faysal</a:t>
            </a:r>
            <a:r>
              <a:rPr lang="en-US" dirty="0" smtClean="0"/>
              <a:t> be made constitutional monarch of Syria</a:t>
            </a:r>
          </a:p>
          <a:p>
            <a:pPr marL="971550" lvl="1" indent="-514350">
              <a:buFont typeface="+mj-lt"/>
              <a:buAutoNum type="arabicPeriod"/>
            </a:pPr>
            <a:r>
              <a:rPr lang="en-US" dirty="0" smtClean="0"/>
              <a:t>Zionists be allowed to become Syrian citizens, not independent state</a:t>
            </a:r>
          </a:p>
          <a:p>
            <a:pPr marL="971550" lvl="1" indent="-514350"/>
            <a:r>
              <a:rPr lang="en-US" dirty="0" smtClean="0"/>
              <a:t>furthermore, the Commission correctly predicted war if Syria were given to the French</a:t>
            </a:r>
          </a:p>
          <a:p>
            <a:pPr marL="571500" indent="-514350"/>
            <a:r>
              <a:rPr lang="en-US" dirty="0" smtClean="0"/>
              <a:t>These hopes were dashed when Brit/Fr chose to ignore the US report and French troops replaced British occupying forces in Lebanon &amp; Syria in 1919.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Syria’s Short-Lived Independence</a:t>
            </a:r>
            <a:endParaRPr lang="en-US" dirty="0"/>
          </a:p>
        </p:txBody>
      </p:sp>
      <p:sp>
        <p:nvSpPr>
          <p:cNvPr id="3" name="Content Placeholder 2"/>
          <p:cNvSpPr>
            <a:spLocks noGrp="1"/>
          </p:cNvSpPr>
          <p:nvPr>
            <p:ph idx="1"/>
          </p:nvPr>
        </p:nvSpPr>
        <p:spPr>
          <a:xfrm>
            <a:off x="228600" y="1371600"/>
            <a:ext cx="8915400" cy="5181600"/>
          </a:xfrm>
        </p:spPr>
        <p:txBody>
          <a:bodyPr>
            <a:normAutofit fontScale="92500" lnSpcReduction="20000"/>
          </a:bodyPr>
          <a:lstStyle/>
          <a:p>
            <a:r>
              <a:rPr lang="en-US" dirty="0" smtClean="0"/>
              <a:t>The Syrian Congress let by </a:t>
            </a:r>
            <a:r>
              <a:rPr lang="en-US" dirty="0" err="1" smtClean="0"/>
              <a:t>Fatat</a:t>
            </a:r>
            <a:r>
              <a:rPr lang="en-US" dirty="0" smtClean="0"/>
              <a:t> Society, announced independence on March 20, 1920 and appointed </a:t>
            </a:r>
            <a:r>
              <a:rPr lang="en-US" dirty="0" err="1" smtClean="0"/>
              <a:t>Faysal</a:t>
            </a:r>
            <a:r>
              <a:rPr lang="en-US" dirty="0" smtClean="0"/>
              <a:t> as ruling monarch</a:t>
            </a:r>
          </a:p>
          <a:p>
            <a:r>
              <a:rPr lang="en-US" dirty="0" smtClean="0"/>
              <a:t>British &amp; French were preoccupied w/ San Remo meanwhile, French and Syrian forces prepared for war. France’s high commissioner in Syria, General </a:t>
            </a:r>
            <a:r>
              <a:rPr lang="en-US" dirty="0" err="1" smtClean="0"/>
              <a:t>Gouraud</a:t>
            </a:r>
            <a:r>
              <a:rPr lang="en-US" dirty="0" smtClean="0"/>
              <a:t> issued an ultimatum to the Syrians:</a:t>
            </a:r>
          </a:p>
          <a:p>
            <a:pPr lvl="1"/>
            <a:r>
              <a:rPr lang="en-US" dirty="0" smtClean="0"/>
              <a:t>immediate acceptance of French mandate</a:t>
            </a:r>
          </a:p>
          <a:p>
            <a:pPr lvl="1"/>
            <a:r>
              <a:rPr lang="en-US" dirty="0" smtClean="0"/>
              <a:t>reduction of Syrian army and abolition of conscription</a:t>
            </a:r>
          </a:p>
          <a:p>
            <a:pPr lvl="1"/>
            <a:r>
              <a:rPr lang="en-US" dirty="0" smtClean="0"/>
              <a:t>punishment of all those in rebellion</a:t>
            </a:r>
          </a:p>
          <a:p>
            <a:r>
              <a:rPr lang="en-US" dirty="0" smtClean="0"/>
              <a:t>Syrians were in no position to fight superior French forces, but in gallant act of defiance, Syrian Congress voted unanimously to reject the ultimatum</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Maysalun3.jpg">
            <a:hlinkClick r:id="rId2"/>
          </p:cNvPr>
          <p:cNvPicPr>
            <a:picLocks noChangeAspect="1" noChangeArrowheads="1"/>
          </p:cNvPicPr>
          <p:nvPr/>
        </p:nvPicPr>
        <p:blipFill>
          <a:blip r:embed="rId3"/>
          <a:srcRect/>
          <a:stretch>
            <a:fillRect/>
          </a:stretch>
        </p:blipFill>
        <p:spPr bwMode="auto">
          <a:xfrm>
            <a:off x="609600" y="3503929"/>
            <a:ext cx="7239000" cy="3354071"/>
          </a:xfrm>
          <a:prstGeom prst="rect">
            <a:avLst/>
          </a:prstGeom>
          <a:noFill/>
        </p:spPr>
      </p:pic>
      <p:sp>
        <p:nvSpPr>
          <p:cNvPr id="2" name="Title 1"/>
          <p:cNvSpPr>
            <a:spLocks noGrp="1"/>
          </p:cNvSpPr>
          <p:nvPr>
            <p:ph type="title"/>
          </p:nvPr>
        </p:nvSpPr>
        <p:spPr>
          <a:xfrm>
            <a:off x="457200" y="0"/>
            <a:ext cx="8229600" cy="715962"/>
          </a:xfrm>
        </p:spPr>
        <p:txBody>
          <a:bodyPr>
            <a:normAutofit fontScale="90000"/>
          </a:bodyPr>
          <a:lstStyle/>
          <a:p>
            <a:r>
              <a:rPr lang="en-US" dirty="0" smtClean="0"/>
              <a:t>Battle of </a:t>
            </a:r>
            <a:r>
              <a:rPr lang="en-US" dirty="0" err="1" smtClean="0"/>
              <a:t>Maysalun</a:t>
            </a:r>
            <a:endParaRPr lang="en-US" dirty="0"/>
          </a:p>
        </p:txBody>
      </p:sp>
      <p:sp>
        <p:nvSpPr>
          <p:cNvPr id="3" name="Content Placeholder 2"/>
          <p:cNvSpPr>
            <a:spLocks noGrp="1"/>
          </p:cNvSpPr>
          <p:nvPr>
            <p:ph idx="1"/>
          </p:nvPr>
        </p:nvSpPr>
        <p:spPr>
          <a:xfrm>
            <a:off x="304800" y="838200"/>
            <a:ext cx="8610600" cy="3048000"/>
          </a:xfrm>
        </p:spPr>
        <p:txBody>
          <a:bodyPr>
            <a:normAutofit fontScale="92500" lnSpcReduction="20000"/>
          </a:bodyPr>
          <a:lstStyle/>
          <a:p>
            <a:r>
              <a:rPr lang="en-US" dirty="0" smtClean="0"/>
              <a:t>French forces, consisting of Africans, Algerians, Moroccans and Senegalese converged on Damascus.</a:t>
            </a:r>
          </a:p>
          <a:p>
            <a:r>
              <a:rPr lang="en-US" dirty="0" smtClean="0"/>
              <a:t>A battle occurred at </a:t>
            </a:r>
            <a:r>
              <a:rPr lang="en-US" dirty="0" err="1" smtClean="0"/>
              <a:t>Maysalun</a:t>
            </a:r>
            <a:r>
              <a:rPr lang="en-US" dirty="0" smtClean="0"/>
              <a:t> on July 24, 1920 lasted half a day and Syrians were defeated.</a:t>
            </a:r>
          </a:p>
          <a:p>
            <a:r>
              <a:rPr lang="en-US" dirty="0" smtClean="0"/>
              <a:t>victorious French forces entered Damascus forcing </a:t>
            </a:r>
            <a:r>
              <a:rPr lang="en-US" dirty="0" err="1" smtClean="0"/>
              <a:t>Faysal</a:t>
            </a:r>
            <a:r>
              <a:rPr lang="en-US" dirty="0" smtClean="0"/>
              <a:t> to flee after only 22 months of reign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French Mandate of Syria-Lebanon</a:t>
            </a:r>
            <a:endParaRPr lang="en-US" dirty="0"/>
          </a:p>
        </p:txBody>
      </p:sp>
      <p:sp>
        <p:nvSpPr>
          <p:cNvPr id="3" name="Content Placeholder 2"/>
          <p:cNvSpPr>
            <a:spLocks noGrp="1"/>
          </p:cNvSpPr>
          <p:nvPr>
            <p:ph idx="1"/>
          </p:nvPr>
        </p:nvSpPr>
        <p:spPr>
          <a:xfrm>
            <a:off x="0" y="1219200"/>
            <a:ext cx="9144000" cy="5638800"/>
          </a:xfrm>
        </p:spPr>
        <p:txBody>
          <a:bodyPr/>
          <a:lstStyle/>
          <a:p>
            <a:r>
              <a:rPr lang="en-US" dirty="0" smtClean="0"/>
              <a:t>As predicted, French rule in Syria was sure recipe for war, igniting bitter resentment in Syrians</a:t>
            </a:r>
          </a:p>
          <a:p>
            <a:r>
              <a:rPr lang="en-US" dirty="0" smtClean="0"/>
              <a:t> French were harsh, condescending and paternalistic, wishing to “bestow the blessings of French culture on non-western world”</a:t>
            </a:r>
          </a:p>
          <a:p>
            <a:r>
              <a:rPr lang="en-US" dirty="0" smtClean="0"/>
              <a:t>To make matters worse, contrary to Syrian wishes to keep the Levant intact, </a:t>
            </a:r>
            <a:r>
              <a:rPr lang="en-US" dirty="0" err="1" smtClean="0"/>
              <a:t>Gouraud</a:t>
            </a:r>
            <a:r>
              <a:rPr lang="en-US" dirty="0" smtClean="0"/>
              <a:t> adopted a “divide and conquer” policy, separating Lebanon, </a:t>
            </a:r>
            <a:r>
              <a:rPr lang="en-US" dirty="0" err="1" smtClean="0"/>
              <a:t>Latakia</a:t>
            </a:r>
            <a:r>
              <a:rPr lang="en-US" dirty="0" smtClean="0"/>
              <a:t>, Aleppo, Damascus and </a:t>
            </a:r>
            <a:r>
              <a:rPr lang="en-US" dirty="0" err="1" smtClean="0"/>
              <a:t>Jabal</a:t>
            </a:r>
            <a:r>
              <a:rPr lang="en-US" dirty="0" smtClean="0"/>
              <a:t> Druze into districts</a:t>
            </a:r>
          </a:p>
          <a:p>
            <a:pPr lvl="1"/>
            <a:r>
              <a:rPr lang="en-US" dirty="0" smtClean="0"/>
              <a:t>Druze were 11</a:t>
            </a:r>
            <a:r>
              <a:rPr lang="en-US" baseline="30000" dirty="0" smtClean="0"/>
              <a:t>th </a:t>
            </a:r>
            <a:r>
              <a:rPr lang="en-US" dirty="0" smtClean="0"/>
              <a:t>century sect of Islam that were crucial in helping </a:t>
            </a:r>
            <a:r>
              <a:rPr lang="en-US" dirty="0" err="1" smtClean="0"/>
              <a:t>Mamluks</a:t>
            </a:r>
            <a:r>
              <a:rPr lang="en-US" dirty="0" smtClean="0"/>
              <a:t> drive off Crusaders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Henri Gouraud Maroc.jpg">
            <a:hlinkClick r:id="rId2"/>
          </p:cNvPr>
          <p:cNvPicPr>
            <a:picLocks noChangeAspect="1" noChangeArrowheads="1"/>
          </p:cNvPicPr>
          <p:nvPr/>
        </p:nvPicPr>
        <p:blipFill>
          <a:blip r:embed="rId3"/>
          <a:srcRect/>
          <a:stretch>
            <a:fillRect/>
          </a:stretch>
        </p:blipFill>
        <p:spPr bwMode="auto">
          <a:xfrm>
            <a:off x="6753225" y="1152524"/>
            <a:ext cx="2390775" cy="5705476"/>
          </a:xfrm>
          <a:prstGeom prst="rect">
            <a:avLst/>
          </a:prstGeom>
          <a:noFill/>
        </p:spPr>
      </p:pic>
      <p:sp>
        <p:nvSpPr>
          <p:cNvPr id="3" name="Content Placeholder 2"/>
          <p:cNvSpPr>
            <a:spLocks noGrp="1"/>
          </p:cNvSpPr>
          <p:nvPr>
            <p:ph idx="1"/>
          </p:nvPr>
        </p:nvSpPr>
        <p:spPr>
          <a:xfrm>
            <a:off x="0" y="1143000"/>
            <a:ext cx="7086600" cy="5715000"/>
          </a:xfrm>
        </p:spPr>
        <p:txBody>
          <a:bodyPr/>
          <a:lstStyle/>
          <a:p>
            <a:r>
              <a:rPr lang="en-US" dirty="0" smtClean="0"/>
              <a:t>Henry </a:t>
            </a:r>
            <a:r>
              <a:rPr lang="en-US" dirty="0" err="1" smtClean="0"/>
              <a:t>Gouraud</a:t>
            </a:r>
            <a:r>
              <a:rPr lang="en-US" dirty="0" smtClean="0"/>
              <a:t> established a pattern of favoritism toward Catholic </a:t>
            </a:r>
            <a:r>
              <a:rPr lang="en-US" dirty="0" err="1" smtClean="0"/>
              <a:t>Maronites</a:t>
            </a:r>
            <a:r>
              <a:rPr lang="en-US" dirty="0" smtClean="0"/>
              <a:t> in Lebanon and sought to propagate Catholicism through Syria </a:t>
            </a:r>
          </a:p>
          <a:p>
            <a:pPr lvl="1"/>
            <a:r>
              <a:rPr lang="en-US" dirty="0" smtClean="0"/>
              <a:t>subsequent high commissioners would continue this policy</a:t>
            </a:r>
          </a:p>
          <a:p>
            <a:pPr lvl="1"/>
            <a:r>
              <a:rPr lang="en-US" dirty="0" smtClean="0"/>
              <a:t>discouraged influence of Islamic </a:t>
            </a:r>
            <a:r>
              <a:rPr lang="en-US" i="1" dirty="0" err="1" smtClean="0"/>
              <a:t>ulama</a:t>
            </a:r>
            <a:endParaRPr lang="en-US" i="1" dirty="0" smtClean="0"/>
          </a:p>
          <a:p>
            <a:r>
              <a:rPr lang="en-US" dirty="0" smtClean="0"/>
              <a:t>Syrians were never able to adjust to the separation imposed by the French</a:t>
            </a:r>
          </a:p>
          <a:p>
            <a:r>
              <a:rPr lang="en-US" dirty="0" smtClean="0"/>
              <a:t>Syria would be subject to wars and violence constantly for next 26 years</a:t>
            </a:r>
            <a:endParaRPr lang="en-US" dirty="0"/>
          </a:p>
        </p:txBody>
      </p:sp>
      <p:sp>
        <p:nvSpPr>
          <p:cNvPr id="2" name="Title 1"/>
          <p:cNvSpPr>
            <a:spLocks noGrp="1"/>
          </p:cNvSpPr>
          <p:nvPr>
            <p:ph type="title"/>
          </p:nvPr>
        </p:nvSpPr>
        <p:spPr>
          <a:xfrm>
            <a:off x="381000" y="0"/>
            <a:ext cx="8229600" cy="838200"/>
          </a:xfrm>
        </p:spPr>
        <p:txBody>
          <a:bodyPr/>
          <a:lstStyle/>
          <a:p>
            <a:r>
              <a:rPr lang="en-US" dirty="0" smtClean="0"/>
              <a:t>French Mandate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French Mandate</a:t>
            </a:r>
            <a:endParaRPr lang="en-US" dirty="0"/>
          </a:p>
        </p:txBody>
      </p:sp>
      <p:sp>
        <p:nvSpPr>
          <p:cNvPr id="3" name="Content Placeholder 2"/>
          <p:cNvSpPr>
            <a:spLocks noGrp="1"/>
          </p:cNvSpPr>
          <p:nvPr>
            <p:ph idx="1"/>
          </p:nvPr>
        </p:nvSpPr>
        <p:spPr>
          <a:xfrm>
            <a:off x="0" y="914400"/>
            <a:ext cx="9144000" cy="5715000"/>
          </a:xfrm>
        </p:spPr>
        <p:txBody>
          <a:bodyPr>
            <a:normAutofit fontScale="85000" lnSpcReduction="10000"/>
          </a:bodyPr>
          <a:lstStyle/>
          <a:p>
            <a:r>
              <a:rPr lang="en-US" dirty="0" smtClean="0"/>
              <a:t>First Revolt occurred in 1925 after the high commissioner invited Druze leaders to a banquet and then arrested them</a:t>
            </a:r>
          </a:p>
          <a:p>
            <a:pPr lvl="1"/>
            <a:r>
              <a:rPr lang="en-US" dirty="0" smtClean="0"/>
              <a:t>Druze chieftain Sultan al-</a:t>
            </a:r>
            <a:r>
              <a:rPr lang="en-US" dirty="0" err="1" smtClean="0"/>
              <a:t>Atrash</a:t>
            </a:r>
            <a:r>
              <a:rPr lang="en-US" dirty="0" smtClean="0"/>
              <a:t> who had not attended the banquet attacked the French garrison in </a:t>
            </a:r>
            <a:r>
              <a:rPr lang="en-US" dirty="0" err="1" smtClean="0"/>
              <a:t>Jabal</a:t>
            </a:r>
            <a:r>
              <a:rPr lang="en-US" dirty="0" smtClean="0"/>
              <a:t> Druze</a:t>
            </a:r>
          </a:p>
          <a:p>
            <a:pPr lvl="1"/>
            <a:r>
              <a:rPr lang="en-US" dirty="0" smtClean="0"/>
              <a:t>this was a signal for Syrian uprisings in Damascus, Homs, Hama and other cities.</a:t>
            </a:r>
          </a:p>
          <a:p>
            <a:pPr lvl="1"/>
            <a:r>
              <a:rPr lang="en-US" dirty="0" smtClean="0"/>
              <a:t>the French moved in with armor and planes but the insurgency dragged on until 1927</a:t>
            </a:r>
          </a:p>
          <a:p>
            <a:r>
              <a:rPr lang="en-US" dirty="0" smtClean="0"/>
              <a:t>Finally the military high commissioner was replaced by a civilian who entered into negotiations with Syrian leaders</a:t>
            </a:r>
          </a:p>
          <a:p>
            <a:pPr lvl="1"/>
            <a:r>
              <a:rPr lang="en-US" dirty="0" smtClean="0"/>
              <a:t>the Nationalist Block party (</a:t>
            </a:r>
            <a:r>
              <a:rPr lang="en-US" i="1" dirty="0" smtClean="0"/>
              <a:t>al-</a:t>
            </a:r>
            <a:r>
              <a:rPr lang="en-US" i="1" dirty="0" err="1" smtClean="0"/>
              <a:t>Kutla</a:t>
            </a:r>
            <a:r>
              <a:rPr lang="en-US" i="1" dirty="0" smtClean="0"/>
              <a:t> al-</a:t>
            </a:r>
            <a:r>
              <a:rPr lang="en-US" i="1" dirty="0" err="1" smtClean="0"/>
              <a:t>Wataniyya</a:t>
            </a:r>
            <a:r>
              <a:rPr lang="en-US" dirty="0" smtClean="0"/>
              <a:t>) demanded autonomy of a united Syria of all districts except Lebanon</a:t>
            </a:r>
          </a:p>
          <a:p>
            <a:pPr lvl="1"/>
            <a:r>
              <a:rPr lang="en-US" dirty="0" smtClean="0"/>
              <a:t>over the next eight years the Syrian nationalists and the French haggled over the form of government, constitution and degree of independence the future Syria would have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0"/>
            <a:ext cx="5486400" cy="685800"/>
          </a:xfrm>
        </p:spPr>
        <p:txBody>
          <a:bodyPr>
            <a:normAutofit fontScale="90000"/>
          </a:bodyPr>
          <a:lstStyle/>
          <a:p>
            <a:r>
              <a:rPr lang="en-US" dirty="0" smtClean="0"/>
              <a:t>Sultan al-</a:t>
            </a:r>
            <a:r>
              <a:rPr lang="en-US" dirty="0" err="1" smtClean="0"/>
              <a:t>Atrash</a:t>
            </a:r>
            <a:endParaRPr lang="en-US" dirty="0"/>
          </a:p>
        </p:txBody>
      </p:sp>
      <p:sp>
        <p:nvSpPr>
          <p:cNvPr id="6" name="Content Placeholder 5"/>
          <p:cNvSpPr>
            <a:spLocks noGrp="1"/>
          </p:cNvSpPr>
          <p:nvPr>
            <p:ph sz="half" idx="2"/>
          </p:nvPr>
        </p:nvSpPr>
        <p:spPr>
          <a:xfrm>
            <a:off x="3200400" y="609600"/>
            <a:ext cx="5943600" cy="6248400"/>
          </a:xfrm>
        </p:spPr>
        <p:txBody>
          <a:bodyPr>
            <a:normAutofit fontScale="77500" lnSpcReduction="20000"/>
          </a:bodyPr>
          <a:lstStyle/>
          <a:p>
            <a:r>
              <a:rPr lang="en-US" dirty="0" smtClean="0"/>
              <a:t>Good friend of </a:t>
            </a:r>
            <a:r>
              <a:rPr lang="en-US" dirty="0" err="1" smtClean="0"/>
              <a:t>Faysal</a:t>
            </a:r>
            <a:r>
              <a:rPr lang="en-US" dirty="0" smtClean="0"/>
              <a:t>, fought with him during the Arab Revolt and helped him take Damascus in 1918</a:t>
            </a:r>
          </a:p>
          <a:p>
            <a:r>
              <a:rPr lang="en-US" dirty="0" smtClean="0"/>
              <a:t>Al-</a:t>
            </a:r>
            <a:r>
              <a:rPr lang="en-US" dirty="0" err="1" smtClean="0"/>
              <a:t>Atrash</a:t>
            </a:r>
            <a:r>
              <a:rPr lang="en-US" dirty="0" smtClean="0"/>
              <a:t> won several battles against the French at the beginning of </a:t>
            </a:r>
            <a:r>
              <a:rPr lang="en-US" dirty="0" smtClean="0"/>
              <a:t>revolution in 1925,</a:t>
            </a:r>
          </a:p>
          <a:p>
            <a:r>
              <a:rPr lang="en-US" dirty="0" smtClean="0"/>
              <a:t> Al-</a:t>
            </a:r>
            <a:r>
              <a:rPr lang="en-US" dirty="0" err="1" smtClean="0"/>
              <a:t>Atrash</a:t>
            </a:r>
            <a:r>
              <a:rPr lang="en-US" dirty="0" smtClean="0"/>
              <a:t> is known for his secularism when he raised the slogan "Religion is for God, the fatherland is for all"</a:t>
            </a:r>
            <a:endParaRPr lang="en-US" dirty="0" smtClean="0"/>
          </a:p>
          <a:p>
            <a:r>
              <a:rPr lang="en-US" dirty="0" smtClean="0"/>
              <a:t>France sent </a:t>
            </a:r>
            <a:r>
              <a:rPr lang="en-US" dirty="0" smtClean="0"/>
              <a:t>thousands of troops to Syria and Lebanon from Morocco and Senegal, equipped with modern weapons, compared to the few supplies of the rebels. This dramatically altered the results and allowed the French to regain many cities, although resistance lasted until the spring of </a:t>
            </a:r>
            <a:r>
              <a:rPr lang="en-US" dirty="0" smtClean="0"/>
              <a:t>1927</a:t>
            </a:r>
          </a:p>
          <a:p>
            <a:r>
              <a:rPr lang="en-US" dirty="0" smtClean="0"/>
              <a:t> </a:t>
            </a:r>
            <a:r>
              <a:rPr lang="en-US" dirty="0" smtClean="0"/>
              <a:t>The French sentenced Sultan al-</a:t>
            </a:r>
            <a:r>
              <a:rPr lang="en-US" dirty="0" err="1" smtClean="0"/>
              <a:t>Atrash</a:t>
            </a:r>
            <a:r>
              <a:rPr lang="en-US" dirty="0" smtClean="0"/>
              <a:t> to death, but he had escaped with the rebels to Transjordan and was eventually pardoned. </a:t>
            </a:r>
            <a:endParaRPr lang="en-US" dirty="0" smtClean="0"/>
          </a:p>
          <a:p>
            <a:r>
              <a:rPr lang="en-US" dirty="0" smtClean="0"/>
              <a:t>He </a:t>
            </a:r>
            <a:r>
              <a:rPr lang="en-US" dirty="0" smtClean="0"/>
              <a:t>returned to Syria in 1937 after the signing of the Franco-Syrian Treaty. He was met with a huge public reception.</a:t>
            </a:r>
            <a:endParaRPr lang="en-US" dirty="0" smtClean="0"/>
          </a:p>
          <a:p>
            <a:endParaRPr lang="en-US" dirty="0"/>
          </a:p>
        </p:txBody>
      </p:sp>
      <p:pic>
        <p:nvPicPr>
          <p:cNvPr id="39938" name="Picture 2" descr="File:Sultan Pasha Al-Atrash2.jpg">
            <a:hlinkClick r:id="rId3"/>
          </p:cNvPr>
          <p:cNvPicPr>
            <a:picLocks noChangeAspect="1" noChangeArrowheads="1"/>
          </p:cNvPicPr>
          <p:nvPr/>
        </p:nvPicPr>
        <p:blipFill>
          <a:blip r:embed="rId4"/>
          <a:srcRect/>
          <a:stretch>
            <a:fillRect/>
          </a:stretch>
        </p:blipFill>
        <p:spPr bwMode="auto">
          <a:xfrm>
            <a:off x="0" y="0"/>
            <a:ext cx="3289193" cy="4876800"/>
          </a:xfrm>
          <a:prstGeom prst="rect">
            <a:avLst/>
          </a:prstGeom>
          <a:noFill/>
        </p:spPr>
      </p:pic>
      <p:pic>
        <p:nvPicPr>
          <p:cNvPr id="39940" name="Picture 4" descr="File:Pasha al-Atrash.jpg">
            <a:hlinkClick r:id="rId5"/>
          </p:cNvPr>
          <p:cNvPicPr>
            <a:picLocks noChangeAspect="1" noChangeArrowheads="1"/>
          </p:cNvPicPr>
          <p:nvPr/>
        </p:nvPicPr>
        <p:blipFill>
          <a:blip r:embed="rId6"/>
          <a:srcRect/>
          <a:stretch>
            <a:fillRect/>
          </a:stretch>
        </p:blipFill>
        <p:spPr bwMode="auto">
          <a:xfrm>
            <a:off x="0" y="4876800"/>
            <a:ext cx="3329746" cy="1981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upload.wikimedia.org/wikipedia/commons/d/d6/Druze_warriors.jpg"/>
          <p:cNvPicPr>
            <a:picLocks noChangeAspect="1" noChangeArrowheads="1"/>
          </p:cNvPicPr>
          <p:nvPr/>
        </p:nvPicPr>
        <p:blipFill>
          <a:blip r:embed="rId2"/>
          <a:srcRect/>
          <a:stretch>
            <a:fillRect/>
          </a:stretch>
        </p:blipFill>
        <p:spPr bwMode="auto">
          <a:xfrm>
            <a:off x="-654703" y="0"/>
            <a:ext cx="9820525" cy="6858000"/>
          </a:xfrm>
          <a:prstGeom prst="rect">
            <a:avLst/>
          </a:prstGeom>
          <a:noFill/>
        </p:spPr>
      </p:pic>
      <p:sp>
        <p:nvSpPr>
          <p:cNvPr id="3" name="TextBox 2"/>
          <p:cNvSpPr txBox="1"/>
          <p:nvPr/>
        </p:nvSpPr>
        <p:spPr>
          <a:xfrm>
            <a:off x="0" y="228600"/>
            <a:ext cx="4191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Druze warriors 1925</a:t>
            </a:r>
            <a:endParaRPr lang="en-US" sz="3200" dirty="0">
              <a:effectLst>
                <a:outerShdw blurRad="38100" dist="38100" dir="2700000" algn="tl">
                  <a:srgbClr val="000000">
                    <a:alpha val="43137"/>
                  </a:srgbClr>
                </a:outerShdw>
              </a:effectLst>
            </a:endParaRPr>
          </a:p>
        </p:txBody>
      </p:sp>
      <p:pic>
        <p:nvPicPr>
          <p:cNvPr id="41988" name="Picture 4" descr="File:Sultan al-Atrash.jpg">
            <a:hlinkClick r:id="rId3"/>
          </p:cNvPr>
          <p:cNvPicPr>
            <a:picLocks noChangeAspect="1" noChangeArrowheads="1"/>
          </p:cNvPicPr>
          <p:nvPr/>
        </p:nvPicPr>
        <p:blipFill>
          <a:blip r:embed="rId4"/>
          <a:srcRect/>
          <a:stretch>
            <a:fillRect/>
          </a:stretch>
        </p:blipFill>
        <p:spPr bwMode="auto">
          <a:xfrm>
            <a:off x="-609600" y="-14025"/>
            <a:ext cx="7467600" cy="6872025"/>
          </a:xfrm>
          <a:prstGeom prst="rect">
            <a:avLst/>
          </a:prstGeom>
          <a:noFill/>
        </p:spPr>
      </p:pic>
      <p:sp>
        <p:nvSpPr>
          <p:cNvPr id="5" name="TextBox 4"/>
          <p:cNvSpPr txBox="1"/>
          <p:nvPr/>
        </p:nvSpPr>
        <p:spPr>
          <a:xfrm>
            <a:off x="2514600" y="533400"/>
            <a:ext cx="4343400" cy="1569660"/>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rPr>
              <a:t>Atrash</a:t>
            </a:r>
            <a:r>
              <a:rPr lang="en-US" sz="3200" dirty="0" smtClean="0">
                <a:effectLst>
                  <a:outerShdw blurRad="38100" dist="38100" dir="2700000" algn="tl">
                    <a:srgbClr val="000000">
                      <a:alpha val="43137"/>
                    </a:srgbClr>
                  </a:outerShdw>
                </a:effectLst>
              </a:rPr>
              <a:t> leading Druze forces during Syrian revolt</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French Mandate</a:t>
            </a:r>
            <a:endParaRPr lang="en-US" dirty="0"/>
          </a:p>
        </p:txBody>
      </p:sp>
      <p:sp>
        <p:nvSpPr>
          <p:cNvPr id="3" name="Content Placeholder 2"/>
          <p:cNvSpPr>
            <a:spLocks noGrp="1"/>
          </p:cNvSpPr>
          <p:nvPr>
            <p:ph idx="1"/>
          </p:nvPr>
        </p:nvSpPr>
        <p:spPr>
          <a:xfrm>
            <a:off x="0" y="1295400"/>
            <a:ext cx="9144000" cy="5257800"/>
          </a:xfrm>
        </p:spPr>
        <p:txBody>
          <a:bodyPr/>
          <a:lstStyle/>
          <a:p>
            <a:r>
              <a:rPr lang="en-US" dirty="0" smtClean="0"/>
              <a:t>Under pressure by the rise of Hitler and the incursion of Mussolini into Ethiopia, the French felt compelled to accommodate the Syrians</a:t>
            </a:r>
          </a:p>
          <a:p>
            <a:r>
              <a:rPr lang="en-US" dirty="0" smtClean="0"/>
              <a:t>In September 9, 1936, a treaty was signed granting the Syrians some form of independence</a:t>
            </a:r>
          </a:p>
          <a:p>
            <a:pPr lvl="1"/>
            <a:r>
              <a:rPr lang="en-US" dirty="0" smtClean="0"/>
              <a:t>the nationalists won the elections</a:t>
            </a:r>
          </a:p>
          <a:p>
            <a:pPr lvl="1"/>
            <a:r>
              <a:rPr lang="en-US" dirty="0" smtClean="0"/>
              <a:t>chose </a:t>
            </a:r>
            <a:r>
              <a:rPr lang="en-US" dirty="0" err="1" smtClean="0"/>
              <a:t>Hashim</a:t>
            </a:r>
            <a:r>
              <a:rPr lang="en-US" dirty="0" smtClean="0"/>
              <a:t> al-</a:t>
            </a:r>
            <a:r>
              <a:rPr lang="en-US" dirty="0" err="1" smtClean="0"/>
              <a:t>Atassi</a:t>
            </a:r>
            <a:r>
              <a:rPr lang="en-US" dirty="0" smtClean="0"/>
              <a:t> as President </a:t>
            </a:r>
          </a:p>
          <a:p>
            <a:pPr lvl="1"/>
            <a:r>
              <a:rPr lang="en-US" dirty="0" err="1" smtClean="0"/>
              <a:t>Jamil</a:t>
            </a:r>
            <a:r>
              <a:rPr lang="en-US" dirty="0" smtClean="0"/>
              <a:t> </a:t>
            </a:r>
            <a:r>
              <a:rPr lang="en-US" dirty="0" err="1" smtClean="0"/>
              <a:t>Mardam</a:t>
            </a:r>
            <a:r>
              <a:rPr lang="en-US" dirty="0" smtClean="0"/>
              <a:t> as first Prime Minister</a:t>
            </a:r>
          </a:p>
          <a:p>
            <a:r>
              <a:rPr lang="en-US" dirty="0" smtClean="0"/>
              <a:t>Unfortunately, World War II ended the short-lived Syrian independence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Mandate System</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dirty="0" smtClean="0"/>
              <a:t>Paris Peace Conference determined that Sykes-Picot would be the determining definition of the post war mandates carried out by the League of Nations</a:t>
            </a:r>
          </a:p>
          <a:p>
            <a:pPr lvl="1"/>
            <a:r>
              <a:rPr lang="en-US" dirty="0" smtClean="0"/>
              <a:t>Mandate was intended to transfer power from the former state (Ottoman) to one of the victorious allies</a:t>
            </a:r>
          </a:p>
          <a:p>
            <a:pPr lvl="1"/>
            <a:r>
              <a:rPr lang="en-US" dirty="0" smtClean="0"/>
              <a:t>France would oversee Lebanon and Syria on behalf of League of Nations</a:t>
            </a:r>
          </a:p>
          <a:p>
            <a:pPr lvl="1"/>
            <a:r>
              <a:rPr lang="en-US" dirty="0" smtClean="0"/>
              <a:t>Britain, Palestine and Mesopotamia (Iraq)</a:t>
            </a:r>
          </a:p>
          <a:p>
            <a:r>
              <a:rPr lang="en-US" dirty="0" smtClean="0"/>
              <a:t>In testimony before the Senate Committee on Foreign Relations a former US State Department official who had been a member of the American Commission at Paris, testified that the </a:t>
            </a:r>
            <a:r>
              <a:rPr lang="en-US" b="1" dirty="0" smtClean="0"/>
              <a:t>Britain </a:t>
            </a:r>
            <a:r>
              <a:rPr lang="en-US" b="1" dirty="0" smtClean="0"/>
              <a:t>and France had simply gone ahead and arranged the world to suit themselves</a:t>
            </a:r>
            <a:r>
              <a:rPr lang="en-US" dirty="0" smtClean="0"/>
              <a:t>. </a:t>
            </a:r>
            <a:endParaRPr lang="en-US" dirty="0" smtClean="0"/>
          </a:p>
          <a:p>
            <a:r>
              <a:rPr lang="en-US" dirty="0" smtClean="0"/>
              <a:t>League </a:t>
            </a:r>
            <a:r>
              <a:rPr lang="en-US" dirty="0" smtClean="0"/>
              <a:t>of Nations could do nothing to alter their arrangements, since the League could only act by unanimous consent of its members - including the UK and France</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French Mandate</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The situation in Lebanon was different and relatively peaceful for a number of reasons:</a:t>
            </a:r>
          </a:p>
          <a:p>
            <a:pPr lvl="1"/>
            <a:r>
              <a:rPr lang="en-US" dirty="0" smtClean="0"/>
              <a:t>population was much more diverse included a substantial number of Catholics and other Christians</a:t>
            </a:r>
          </a:p>
          <a:p>
            <a:pPr lvl="1"/>
            <a:r>
              <a:rPr lang="en-US" dirty="0" smtClean="0"/>
              <a:t>politics were not as volatile</a:t>
            </a:r>
          </a:p>
          <a:p>
            <a:pPr lvl="1"/>
            <a:r>
              <a:rPr lang="en-US" dirty="0" smtClean="0"/>
              <a:t>while Syria revolted in 1925, Lebanon was granted partial independence (but not sovereignty) in 1926</a:t>
            </a:r>
          </a:p>
          <a:p>
            <a:pPr lvl="1"/>
            <a:r>
              <a:rPr lang="en-US" dirty="0" smtClean="0"/>
              <a:t>Lebanese established a republic and elected Charles </a:t>
            </a:r>
            <a:r>
              <a:rPr lang="en-US" dirty="0" err="1" smtClean="0"/>
              <a:t>Dabbas</a:t>
            </a:r>
            <a:r>
              <a:rPr lang="en-US" dirty="0" smtClean="0"/>
              <a:t> as the first president.</a:t>
            </a:r>
          </a:p>
          <a:p>
            <a:r>
              <a:rPr lang="en-US" dirty="0" smtClean="0"/>
              <a:t>After a short time, the French revoked the constitution and struck the independence</a:t>
            </a:r>
          </a:p>
          <a:p>
            <a:r>
              <a:rPr lang="en-US" dirty="0" smtClean="0"/>
              <a:t>Finally, in 1936, the French restored the constitution of 1926 although they retained a lot of secret controls over their mandate. World War II would end all of that.</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British Mandate Absorbs </a:t>
            </a:r>
            <a:r>
              <a:rPr lang="en-US" dirty="0" err="1" smtClean="0"/>
              <a:t>Faysal</a:t>
            </a:r>
            <a:endParaRPr lang="en-US" dirty="0"/>
          </a:p>
        </p:txBody>
      </p:sp>
      <p:sp>
        <p:nvSpPr>
          <p:cNvPr id="3" name="Content Placeholder 2"/>
          <p:cNvSpPr>
            <a:spLocks noGrp="1"/>
          </p:cNvSpPr>
          <p:nvPr>
            <p:ph idx="1"/>
          </p:nvPr>
        </p:nvSpPr>
        <p:spPr>
          <a:xfrm>
            <a:off x="228600" y="1143000"/>
            <a:ext cx="8686800" cy="5715000"/>
          </a:xfrm>
        </p:spPr>
        <p:txBody>
          <a:bodyPr>
            <a:normAutofit fontScale="85000" lnSpcReduction="10000"/>
          </a:bodyPr>
          <a:lstStyle/>
          <a:p>
            <a:r>
              <a:rPr lang="en-US" dirty="0" smtClean="0"/>
              <a:t>British were quite different from their French counterparts.</a:t>
            </a:r>
          </a:p>
          <a:p>
            <a:pPr lvl="1"/>
            <a:r>
              <a:rPr lang="en-US" dirty="0" smtClean="0"/>
              <a:t>British officers served side by side with Arab officers in the Arab Revolt of WWI and were much more empathetic</a:t>
            </a:r>
          </a:p>
          <a:p>
            <a:pPr lvl="1"/>
            <a:r>
              <a:rPr lang="en-US" dirty="0" smtClean="0"/>
              <a:t>political parties in Iraq in 1920’s did not have as extreme nationalistic feelings as the Syrians</a:t>
            </a:r>
          </a:p>
          <a:p>
            <a:r>
              <a:rPr lang="en-US" dirty="0" smtClean="0"/>
              <a:t>the first dilemma occurred when French ousted </a:t>
            </a:r>
            <a:r>
              <a:rPr lang="en-US" dirty="0" err="1" smtClean="0"/>
              <a:t>Faysal</a:t>
            </a:r>
            <a:r>
              <a:rPr lang="en-US" dirty="0" smtClean="0"/>
              <a:t> from Syria.</a:t>
            </a:r>
          </a:p>
          <a:p>
            <a:pPr lvl="1"/>
            <a:r>
              <a:rPr lang="en-US" dirty="0" smtClean="0"/>
              <a:t>British felt a sense of obligation to </a:t>
            </a:r>
            <a:r>
              <a:rPr lang="en-US" dirty="0" err="1" smtClean="0"/>
              <a:t>Hashimite</a:t>
            </a:r>
            <a:r>
              <a:rPr lang="en-US" dirty="0" smtClean="0"/>
              <a:t> family and while </a:t>
            </a:r>
            <a:r>
              <a:rPr lang="en-US" dirty="0" err="1" smtClean="0"/>
              <a:t>Faysal</a:t>
            </a:r>
            <a:r>
              <a:rPr lang="en-US" dirty="0" smtClean="0"/>
              <a:t> was monarch in Syria, his brother </a:t>
            </a:r>
            <a:r>
              <a:rPr lang="en-US" b="1" dirty="0" smtClean="0"/>
              <a:t>Abdullah</a:t>
            </a:r>
            <a:r>
              <a:rPr lang="en-US" dirty="0" smtClean="0"/>
              <a:t> was appointed </a:t>
            </a:r>
            <a:r>
              <a:rPr lang="en-US" b="1" dirty="0" smtClean="0"/>
              <a:t>Emirate of Transjordan</a:t>
            </a:r>
            <a:r>
              <a:rPr lang="en-US" dirty="0" smtClean="0"/>
              <a:t> under British mandate</a:t>
            </a:r>
          </a:p>
          <a:p>
            <a:pPr lvl="1"/>
            <a:r>
              <a:rPr lang="en-US" dirty="0" smtClean="0"/>
              <a:t>in 1920 when </a:t>
            </a:r>
            <a:r>
              <a:rPr lang="en-US" dirty="0" err="1" smtClean="0"/>
              <a:t>Faysal</a:t>
            </a:r>
            <a:r>
              <a:rPr lang="en-US" dirty="0" smtClean="0"/>
              <a:t>, was expelled by the  French, the British had “two kings” on their hands</a:t>
            </a:r>
          </a:p>
          <a:p>
            <a:pPr lvl="1"/>
            <a:r>
              <a:rPr lang="en-US" dirty="0" smtClean="0"/>
              <a:t>sensing </a:t>
            </a:r>
            <a:r>
              <a:rPr lang="en-US" dirty="0" err="1" smtClean="0"/>
              <a:t>Faysal</a:t>
            </a:r>
            <a:r>
              <a:rPr lang="en-US" dirty="0" smtClean="0"/>
              <a:t> was the more popular of the two brothers, the British </a:t>
            </a:r>
            <a:r>
              <a:rPr lang="en-US" b="1" dirty="0" smtClean="0"/>
              <a:t>appointed </a:t>
            </a:r>
            <a:r>
              <a:rPr lang="en-US" b="1" dirty="0" err="1" smtClean="0"/>
              <a:t>Faysal</a:t>
            </a:r>
            <a:r>
              <a:rPr lang="en-US" b="1" dirty="0" smtClean="0"/>
              <a:t> the Emirate of Iraq</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Faysal</a:t>
            </a:r>
            <a:r>
              <a:rPr lang="en-US" dirty="0" smtClean="0"/>
              <a:t> and Abdullah</a:t>
            </a:r>
            <a:endParaRPr lang="en-US" dirty="0"/>
          </a:p>
        </p:txBody>
      </p:sp>
      <p:pic>
        <p:nvPicPr>
          <p:cNvPr id="27650" name="Picture 2" descr="File:King Faisal I of Iraq.png">
            <a:hlinkClick r:id="rId2"/>
          </p:cNvPr>
          <p:cNvPicPr>
            <a:picLocks noChangeAspect="1" noChangeArrowheads="1"/>
          </p:cNvPicPr>
          <p:nvPr/>
        </p:nvPicPr>
        <p:blipFill>
          <a:blip r:embed="rId3"/>
          <a:srcRect/>
          <a:stretch>
            <a:fillRect/>
          </a:stretch>
        </p:blipFill>
        <p:spPr bwMode="auto">
          <a:xfrm>
            <a:off x="304800" y="1435731"/>
            <a:ext cx="3352800" cy="5294695"/>
          </a:xfrm>
          <a:prstGeom prst="rect">
            <a:avLst/>
          </a:prstGeom>
          <a:noFill/>
        </p:spPr>
      </p:pic>
      <p:pic>
        <p:nvPicPr>
          <p:cNvPr id="27652" name="Picture 4" descr="File:Kingabdullahbinhussein.jpg">
            <a:hlinkClick r:id="rId4"/>
          </p:cNvPr>
          <p:cNvPicPr>
            <a:picLocks noChangeAspect="1" noChangeArrowheads="1"/>
          </p:cNvPicPr>
          <p:nvPr/>
        </p:nvPicPr>
        <p:blipFill>
          <a:blip r:embed="rId5"/>
          <a:srcRect/>
          <a:stretch>
            <a:fillRect/>
          </a:stretch>
        </p:blipFill>
        <p:spPr bwMode="auto">
          <a:xfrm>
            <a:off x="4648200" y="1447800"/>
            <a:ext cx="3824711" cy="495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British Mandate</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Despite Britain's desire to be more accommodating to the Arabs due to a sense of obligation in wake of failed </a:t>
            </a:r>
            <a:r>
              <a:rPr lang="en-US" dirty="0" err="1" smtClean="0"/>
              <a:t>Husayn</a:t>
            </a:r>
            <a:r>
              <a:rPr lang="en-US" dirty="0" smtClean="0"/>
              <a:t>-McMahon, the mandate in Iraq had rough beginnings:</a:t>
            </a:r>
          </a:p>
          <a:p>
            <a:pPr lvl="1"/>
            <a:r>
              <a:rPr lang="en-US" dirty="0" smtClean="0"/>
              <a:t>administration of mandate was handled by the government of India (“Anglo-Indians”) who behaved as if they might annex Iraq</a:t>
            </a:r>
          </a:p>
          <a:p>
            <a:pPr lvl="1"/>
            <a:r>
              <a:rPr lang="en-US" dirty="0" smtClean="0"/>
              <a:t>British high commissioner surveyed Iraqis and was surprised to learn that they “preferred” British to Indians</a:t>
            </a:r>
          </a:p>
          <a:p>
            <a:pPr lvl="1"/>
            <a:r>
              <a:rPr lang="en-US" dirty="0" smtClean="0"/>
              <a:t>nationalist movements in Turkey (</a:t>
            </a:r>
            <a:r>
              <a:rPr lang="en-US" dirty="0" err="1" smtClean="0"/>
              <a:t>Kemalists</a:t>
            </a:r>
            <a:r>
              <a:rPr lang="en-US" dirty="0" smtClean="0"/>
              <a:t>), Egypt and Syria began to sway nationalistic feelings in Iraq</a:t>
            </a:r>
          </a:p>
          <a:p>
            <a:pPr lvl="1"/>
            <a:r>
              <a:rPr lang="en-US" dirty="0" smtClean="0"/>
              <a:t>results of San Remo was unpopular among Arabs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Iraqi Revolt</a:t>
            </a:r>
            <a:endParaRPr lang="en-US" dirty="0"/>
          </a:p>
        </p:txBody>
      </p:sp>
      <p:sp>
        <p:nvSpPr>
          <p:cNvPr id="3" name="Content Placeholder 2"/>
          <p:cNvSpPr>
            <a:spLocks noGrp="1"/>
          </p:cNvSpPr>
          <p:nvPr>
            <p:ph sz="half" idx="1"/>
          </p:nvPr>
        </p:nvSpPr>
        <p:spPr>
          <a:xfrm>
            <a:off x="0" y="1371600"/>
            <a:ext cx="9144000" cy="1371600"/>
          </a:xfrm>
        </p:spPr>
        <p:txBody>
          <a:bodyPr>
            <a:normAutofit fontScale="77500" lnSpcReduction="20000"/>
          </a:bodyPr>
          <a:lstStyle/>
          <a:p>
            <a:r>
              <a:rPr lang="en-US" dirty="0" smtClean="0"/>
              <a:t>announcement of San Remo and attitude of Anglo-Indians precipitated revolt in July 1920, led by embittered former officers under Ottomans</a:t>
            </a:r>
          </a:p>
          <a:p>
            <a:r>
              <a:rPr lang="en-US" dirty="0" smtClean="0"/>
              <a:t>British countered by sending 65,000 troops and after considerable fighting, London took control and </a:t>
            </a:r>
            <a:r>
              <a:rPr lang="en-US" b="1" dirty="0" smtClean="0"/>
              <a:t>Sir Percy Cox</a:t>
            </a:r>
            <a:r>
              <a:rPr lang="en-US" dirty="0" smtClean="0"/>
              <a:t> became the new High Commissioner</a:t>
            </a:r>
            <a:endParaRPr lang="en-US" dirty="0"/>
          </a:p>
        </p:txBody>
      </p:sp>
      <p:sp>
        <p:nvSpPr>
          <p:cNvPr id="4" name="Content Placeholder 3"/>
          <p:cNvSpPr>
            <a:spLocks noGrp="1"/>
          </p:cNvSpPr>
          <p:nvPr>
            <p:ph sz="half" idx="2"/>
          </p:nvPr>
        </p:nvSpPr>
        <p:spPr>
          <a:xfrm>
            <a:off x="0" y="2819400"/>
            <a:ext cx="6324600" cy="4038600"/>
          </a:xfrm>
        </p:spPr>
        <p:txBody>
          <a:bodyPr>
            <a:normAutofit fontScale="77500" lnSpcReduction="20000"/>
          </a:bodyPr>
          <a:lstStyle/>
          <a:p>
            <a:r>
              <a:rPr lang="en-US" dirty="0" smtClean="0"/>
              <a:t>Cox collaborated with former Ottoman officials and tribal, sectarian, and religious leaders and oversaw the creation of a largely Arab provisional </a:t>
            </a:r>
            <a:r>
              <a:rPr lang="en-US" dirty="0" smtClean="0"/>
              <a:t>government. Council </a:t>
            </a:r>
            <a:r>
              <a:rPr lang="en-US" dirty="0" smtClean="0"/>
              <a:t>members were culled from local elites whom Cox felt could be relied upon to support the British agenda</a:t>
            </a:r>
            <a:r>
              <a:rPr lang="en-US" dirty="0" smtClean="0"/>
              <a:t>.</a:t>
            </a:r>
            <a:r>
              <a:rPr lang="en-US" baseline="30000" dirty="0" smtClean="0"/>
              <a:t> </a:t>
            </a:r>
          </a:p>
          <a:p>
            <a:r>
              <a:rPr lang="en-US" dirty="0" smtClean="0"/>
              <a:t>The </a:t>
            </a:r>
            <a:r>
              <a:rPr lang="en-US" dirty="0" smtClean="0"/>
              <a:t>satisfactory functioning of this interim government allowed Cox to attend the </a:t>
            </a:r>
            <a:r>
              <a:rPr lang="en-US" b="1" dirty="0" smtClean="0"/>
              <a:t>Cairo Conference</a:t>
            </a:r>
            <a:r>
              <a:rPr lang="en-US" dirty="0" smtClean="0"/>
              <a:t>, convened by the new Colonial Secretary Winston Churchill in 1921</a:t>
            </a:r>
            <a:endParaRPr lang="en-US" dirty="0"/>
          </a:p>
        </p:txBody>
      </p:sp>
      <p:pic>
        <p:nvPicPr>
          <p:cNvPr id="32770" name="Picture 2" descr="http://media.web.britannica.com/eb-media/27/12627-004-B1718F90.jpg"/>
          <p:cNvPicPr>
            <a:picLocks noChangeAspect="1" noChangeArrowheads="1"/>
          </p:cNvPicPr>
          <p:nvPr/>
        </p:nvPicPr>
        <p:blipFill>
          <a:blip r:embed="rId2"/>
          <a:srcRect/>
          <a:stretch>
            <a:fillRect/>
          </a:stretch>
        </p:blipFill>
        <p:spPr bwMode="auto">
          <a:xfrm>
            <a:off x="6172200" y="2895600"/>
            <a:ext cx="2879344" cy="3962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rmAutofit fontScale="90000"/>
          </a:bodyPr>
          <a:lstStyle/>
          <a:p>
            <a:r>
              <a:rPr lang="en-US" dirty="0" smtClean="0"/>
              <a:t>Revolt in Iraq</a:t>
            </a:r>
            <a:endParaRPr lang="en-US" dirty="0"/>
          </a:p>
        </p:txBody>
      </p:sp>
      <p:sp>
        <p:nvSpPr>
          <p:cNvPr id="3" name="Content Placeholder 2"/>
          <p:cNvSpPr>
            <a:spLocks noGrp="1"/>
          </p:cNvSpPr>
          <p:nvPr>
            <p:ph idx="1"/>
          </p:nvPr>
        </p:nvSpPr>
        <p:spPr>
          <a:xfrm>
            <a:off x="0" y="1219200"/>
            <a:ext cx="9144000" cy="5638800"/>
          </a:xfrm>
        </p:spPr>
        <p:txBody>
          <a:bodyPr>
            <a:normAutofit fontScale="55000" lnSpcReduction="20000"/>
          </a:bodyPr>
          <a:lstStyle/>
          <a:p>
            <a:r>
              <a:rPr lang="en-US" dirty="0" smtClean="0"/>
              <a:t>The start of the revolution in May 1920 was centered on peaceful protests against British rule. </a:t>
            </a:r>
            <a:endParaRPr lang="en-US" dirty="0" smtClean="0"/>
          </a:p>
          <a:p>
            <a:pPr lvl="1"/>
            <a:r>
              <a:rPr lang="en-US" dirty="0" smtClean="0"/>
              <a:t>There </a:t>
            </a:r>
            <a:r>
              <a:rPr lang="en-US" dirty="0" smtClean="0"/>
              <a:t>were large gatherings at Sunni and </a:t>
            </a:r>
            <a:r>
              <a:rPr lang="en-US" dirty="0" err="1" smtClean="0"/>
              <a:t>Shi’a</a:t>
            </a:r>
            <a:r>
              <a:rPr lang="en-US" dirty="0" smtClean="0"/>
              <a:t> mosques which gave proof of co-operation between the two main sects of Iraqi society</a:t>
            </a:r>
            <a:r>
              <a:rPr lang="en-US" dirty="0" smtClean="0"/>
              <a:t>.</a:t>
            </a:r>
            <a:endParaRPr lang="en-US" baseline="30000" dirty="0" smtClean="0"/>
          </a:p>
          <a:p>
            <a:pPr lvl="1"/>
            <a:r>
              <a:rPr lang="en-US" dirty="0" smtClean="0"/>
              <a:t>At </a:t>
            </a:r>
            <a:r>
              <a:rPr lang="en-US" dirty="0" smtClean="0"/>
              <a:t>one of the larger meetings fifteen representatives were nominated to present the case for Iraqi independence to the British officials. </a:t>
            </a:r>
            <a:endParaRPr lang="en-US" dirty="0" smtClean="0"/>
          </a:p>
          <a:p>
            <a:pPr lvl="1"/>
            <a:r>
              <a:rPr lang="en-US" dirty="0" smtClean="0"/>
              <a:t>Acting </a:t>
            </a:r>
            <a:r>
              <a:rPr lang="en-US" dirty="0" smtClean="0"/>
              <a:t>Civil Commissioner, Sir Arnold Wilson, dismissed their demands as unpractical</a:t>
            </a:r>
            <a:r>
              <a:rPr lang="en-US" dirty="0" smtClean="0"/>
              <a:t>.</a:t>
            </a:r>
          </a:p>
          <a:p>
            <a:r>
              <a:rPr lang="en-US" dirty="0" smtClean="0"/>
              <a:t>Armed </a:t>
            </a:r>
            <a:r>
              <a:rPr lang="en-US" dirty="0" smtClean="0"/>
              <a:t>revolt broke out in late June 1920. Ayatollah al-</a:t>
            </a:r>
            <a:r>
              <a:rPr lang="en-US" dirty="0" err="1" smtClean="0"/>
              <a:t>Shirazi</a:t>
            </a:r>
            <a:r>
              <a:rPr lang="en-US" dirty="0" smtClean="0"/>
              <a:t> issued another fatwa that seemed to encourage armed revolt. </a:t>
            </a:r>
            <a:endParaRPr lang="en-US" dirty="0" smtClean="0"/>
          </a:p>
          <a:p>
            <a:r>
              <a:rPr lang="en-US" dirty="0" smtClean="0"/>
              <a:t>The </a:t>
            </a:r>
            <a:r>
              <a:rPr lang="en-US" dirty="0" smtClean="0"/>
              <a:t>British authorities hoped to avoid this and they arrested a sheikh of the </a:t>
            </a:r>
            <a:r>
              <a:rPr lang="en-US" dirty="0" err="1" smtClean="0"/>
              <a:t>Zawalim</a:t>
            </a:r>
            <a:r>
              <a:rPr lang="en-US" dirty="0" smtClean="0"/>
              <a:t> tribe</a:t>
            </a:r>
            <a:r>
              <a:rPr lang="en-US" dirty="0" smtClean="0"/>
              <a:t>.</a:t>
            </a:r>
            <a:r>
              <a:rPr lang="en-US" baseline="30000" dirty="0" smtClean="0"/>
              <a:t> </a:t>
            </a:r>
            <a:r>
              <a:rPr lang="en-US" dirty="0" smtClean="0"/>
              <a:t>but an </a:t>
            </a:r>
            <a:r>
              <a:rPr lang="en-US" dirty="0" smtClean="0"/>
              <a:t>armed band of loyal tribal warriors stormed the prison and set him free. </a:t>
            </a:r>
            <a:endParaRPr lang="en-US" dirty="0" smtClean="0"/>
          </a:p>
          <a:p>
            <a:r>
              <a:rPr lang="en-US" dirty="0" smtClean="0"/>
              <a:t>The </a:t>
            </a:r>
            <a:r>
              <a:rPr lang="en-US" dirty="0" smtClean="0"/>
              <a:t>revolt soon gained momentum as the British garrisons in the mid-Euphrates region were weak and the armed tribes much stronger. </a:t>
            </a:r>
            <a:endParaRPr lang="en-US" dirty="0" smtClean="0"/>
          </a:p>
          <a:p>
            <a:pPr lvl="1"/>
            <a:r>
              <a:rPr lang="en-US" dirty="0" smtClean="0"/>
              <a:t>By </a:t>
            </a:r>
            <a:r>
              <a:rPr lang="en-US" dirty="0" smtClean="0"/>
              <a:t>late July, the armed tribal rebels controlled most of the mid-Euphrates region</a:t>
            </a:r>
            <a:r>
              <a:rPr lang="en-US" dirty="0" smtClean="0"/>
              <a:t>.</a:t>
            </a:r>
            <a:endParaRPr lang="en-US" baseline="30000" dirty="0" smtClean="0"/>
          </a:p>
          <a:p>
            <a:pPr lvl="1"/>
            <a:r>
              <a:rPr lang="en-US" dirty="0" smtClean="0"/>
              <a:t> The </a:t>
            </a:r>
            <a:r>
              <a:rPr lang="en-US" dirty="0" smtClean="0"/>
              <a:t>success of the tribes caused the revolt to spread to the lower Euphrates and all around Baghdad </a:t>
            </a:r>
            <a:r>
              <a:rPr lang="en-US" dirty="0" smtClean="0"/>
              <a:t>too.</a:t>
            </a:r>
            <a:endParaRPr lang="en-US" baseline="30000" dirty="0" smtClean="0"/>
          </a:p>
          <a:p>
            <a:pPr lvl="1"/>
            <a:r>
              <a:rPr lang="en-US" dirty="0" smtClean="0"/>
              <a:t>British </a:t>
            </a:r>
            <a:r>
              <a:rPr lang="en-US" dirty="0" smtClean="0"/>
              <a:t>War Minister, Winston Churchill, authorized immediate reinforcements from Iran that included two squadrons of the Royal Air Force. The use of aircraft shifted the advantage to the British and played a huge role in ending the </a:t>
            </a:r>
            <a:r>
              <a:rPr lang="en-US" dirty="0" smtClean="0"/>
              <a:t>revolt.</a:t>
            </a:r>
            <a:endParaRPr lang="en-US" baseline="30000" dirty="0" smtClean="0"/>
          </a:p>
          <a:p>
            <a:pPr lvl="1"/>
            <a:r>
              <a:rPr lang="en-US" dirty="0" smtClean="0"/>
              <a:t>There </a:t>
            </a:r>
            <a:r>
              <a:rPr lang="en-US" dirty="0" smtClean="0"/>
              <a:t>were also tribes that worked against the revolt since they were recognized by the British authorities and profited from this acknowledgement. Eventually the rebels began to run low on supplies and funding and could not support the revolt for much longer while British forces were becoming more effective. The revolt ended in October 1920 when the rebels surrendered Najaf and Karbala to the British </a:t>
            </a:r>
            <a:endParaRPr lang="en-US" dirty="0" smtClean="0"/>
          </a:p>
          <a:p>
            <a:pPr lvl="1"/>
            <a:r>
              <a:rPr lang="en-US" dirty="0" smtClean="0"/>
              <a:t>Around </a:t>
            </a:r>
            <a:r>
              <a:rPr lang="en-US" dirty="0" smtClean="0"/>
              <a:t>6,000 Iraqis and around 500 British and Indian soldiers died in the revolt</a:t>
            </a:r>
            <a:r>
              <a:rPr lang="en-US" dirty="0" smtClean="0"/>
              <a:t>. </a:t>
            </a:r>
            <a:r>
              <a:rPr lang="en-US" dirty="0" smtClean="0"/>
              <a:t>The revolt caused British officials to drastically reconsider their strategy in Iraq.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Cairo Conference 1921</a:t>
            </a:r>
            <a:endParaRPr lang="en-US" dirty="0"/>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r>
              <a:rPr lang="en-US" dirty="0" smtClean="0"/>
              <a:t>The </a:t>
            </a:r>
            <a:r>
              <a:rPr lang="en-US" dirty="0" smtClean="0"/>
              <a:t>new Colonial Secretary, Winston Churchill, decided a new colonial administration was need in Iraq as well as the British colonies in the Middle East so he called for a large conference in Cairo. </a:t>
            </a:r>
            <a:endParaRPr lang="en-US" dirty="0" smtClean="0"/>
          </a:p>
          <a:p>
            <a:r>
              <a:rPr lang="en-US" dirty="0" smtClean="0"/>
              <a:t>In </a:t>
            </a:r>
            <a:r>
              <a:rPr lang="en-US" dirty="0" smtClean="0"/>
              <a:t>March 1921 at the Cairo Conference, British officials discussed the future of Iraq. </a:t>
            </a:r>
            <a:endParaRPr lang="en-US" dirty="0" smtClean="0"/>
          </a:p>
          <a:p>
            <a:pPr lvl="1"/>
            <a:r>
              <a:rPr lang="en-US" dirty="0" smtClean="0"/>
              <a:t>The </a:t>
            </a:r>
            <a:r>
              <a:rPr lang="en-US" dirty="0" smtClean="0"/>
              <a:t>British now wanted to control Iraq through more indirect means, mainly by installing former officials friendly to the British government. </a:t>
            </a:r>
            <a:endParaRPr lang="en-US" dirty="0" smtClean="0"/>
          </a:p>
          <a:p>
            <a:r>
              <a:rPr lang="en-US" dirty="0" smtClean="0"/>
              <a:t>They </a:t>
            </a:r>
            <a:r>
              <a:rPr lang="en-US" dirty="0" smtClean="0"/>
              <a:t>eventually decided to install </a:t>
            </a:r>
            <a:r>
              <a:rPr lang="en-US" dirty="0" err="1" smtClean="0"/>
              <a:t>Faysal</a:t>
            </a:r>
            <a:r>
              <a:rPr lang="en-US" dirty="0" smtClean="0"/>
              <a:t> </a:t>
            </a:r>
            <a:r>
              <a:rPr lang="en-US" dirty="0" err="1" smtClean="0"/>
              <a:t>ibn</a:t>
            </a:r>
            <a:r>
              <a:rPr lang="en-US" dirty="0" smtClean="0"/>
              <a:t> </a:t>
            </a:r>
            <a:r>
              <a:rPr lang="en-US" dirty="0" err="1" smtClean="0"/>
              <a:t>Husayn</a:t>
            </a:r>
            <a:r>
              <a:rPr lang="en-US" dirty="0" smtClean="0"/>
              <a:t> as King of </a:t>
            </a:r>
            <a:r>
              <a:rPr lang="en-US" dirty="0" smtClean="0"/>
              <a:t>Iraq.</a:t>
            </a:r>
            <a:r>
              <a:rPr lang="en-US" baseline="30000" dirty="0" smtClean="0"/>
              <a:t> </a:t>
            </a:r>
            <a:endParaRPr lang="en-US" baseline="30000" dirty="0" smtClean="0"/>
          </a:p>
          <a:p>
            <a:pPr lvl="1"/>
            <a:r>
              <a:rPr lang="en-US" dirty="0" err="1" smtClean="0"/>
              <a:t>Faysal</a:t>
            </a:r>
            <a:r>
              <a:rPr lang="en-US" dirty="0" smtClean="0"/>
              <a:t> </a:t>
            </a:r>
            <a:r>
              <a:rPr lang="en-US" dirty="0" smtClean="0"/>
              <a:t>had worked with the British before in the Arab Revolt during World War I and he enjoyed good relations with certain important </a:t>
            </a:r>
            <a:r>
              <a:rPr lang="en-US" dirty="0" smtClean="0"/>
              <a:t>officials.</a:t>
            </a:r>
            <a:endParaRPr lang="en-US" baseline="30000" dirty="0" smtClean="0"/>
          </a:p>
          <a:p>
            <a:pPr lvl="1"/>
            <a:r>
              <a:rPr lang="en-US" dirty="0" smtClean="0"/>
              <a:t>British </a:t>
            </a:r>
            <a:r>
              <a:rPr lang="en-US" dirty="0" smtClean="0"/>
              <a:t>officials also thought installing </a:t>
            </a:r>
            <a:r>
              <a:rPr lang="en-US" dirty="0" err="1" smtClean="0"/>
              <a:t>Faysal</a:t>
            </a:r>
            <a:r>
              <a:rPr lang="en-US" dirty="0" smtClean="0"/>
              <a:t> as king would prevent </a:t>
            </a:r>
            <a:r>
              <a:rPr lang="en-US" dirty="0" err="1" smtClean="0"/>
              <a:t>Faysal</a:t>
            </a:r>
            <a:r>
              <a:rPr lang="en-US" dirty="0" smtClean="0"/>
              <a:t> from fighting the French in Syria and damaging British-French </a:t>
            </a:r>
            <a:r>
              <a:rPr lang="en-US" dirty="0" smtClean="0"/>
              <a:t>relations.</a:t>
            </a:r>
            <a:endParaRPr lang="en-US" baseline="30000" dirty="0" smtClean="0"/>
          </a:p>
          <a:p>
            <a:r>
              <a:rPr lang="en-US" dirty="0" smtClean="0"/>
              <a:t>For </a:t>
            </a:r>
            <a:r>
              <a:rPr lang="en-US" dirty="0" smtClean="0"/>
              <a:t>Iraqis the revolt served as part of the founding of Iraqi nationalism although this conclusion is debated by scholars. </a:t>
            </a:r>
            <a:endParaRPr lang="en-US" dirty="0" smtClean="0"/>
          </a:p>
          <a:p>
            <a:pPr lvl="1"/>
            <a:r>
              <a:rPr lang="en-US" dirty="0" smtClean="0"/>
              <a:t>It </a:t>
            </a:r>
            <a:r>
              <a:rPr lang="en-US" dirty="0" smtClean="0"/>
              <a:t>also showed unprecedented co-operation between Sunni and </a:t>
            </a:r>
            <a:r>
              <a:rPr lang="en-US" dirty="0" err="1" smtClean="0"/>
              <a:t>Shi’a</a:t>
            </a:r>
            <a:r>
              <a:rPr lang="en-US" dirty="0" smtClean="0"/>
              <a:t> </a:t>
            </a:r>
            <a:r>
              <a:rPr lang="en-US" dirty="0" smtClean="0"/>
              <a:t>Muslims</a:t>
            </a:r>
          </a:p>
          <a:p>
            <a:pPr lvl="1"/>
            <a:r>
              <a:rPr lang="en-US" dirty="0" smtClean="0"/>
              <a:t>this </a:t>
            </a:r>
            <a:r>
              <a:rPr lang="en-US" dirty="0" smtClean="0"/>
              <a:t>co-operation did not last much longer than the end of the revolt.</a:t>
            </a:r>
            <a:r>
              <a:rPr lang="en-US" baseline="30000" dirty="0" smtClean="0">
                <a:hlinkClick r:id="" action="ppaction://hlinkfile"/>
              </a:rPr>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Cairo Conference 1920</a:t>
            </a:r>
            <a:endParaRPr lang="en-US" dirty="0"/>
          </a:p>
        </p:txBody>
      </p:sp>
      <p:sp>
        <p:nvSpPr>
          <p:cNvPr id="3" name="Content Placeholder 2"/>
          <p:cNvSpPr>
            <a:spLocks noGrp="1"/>
          </p:cNvSpPr>
          <p:nvPr>
            <p:ph idx="1"/>
          </p:nvPr>
        </p:nvSpPr>
        <p:spPr>
          <a:xfrm>
            <a:off x="228600" y="1600200"/>
            <a:ext cx="8686800" cy="5257800"/>
          </a:xfrm>
        </p:spPr>
        <p:txBody>
          <a:bodyPr>
            <a:normAutofit lnSpcReduction="10000"/>
          </a:bodyPr>
          <a:lstStyle/>
          <a:p>
            <a:r>
              <a:rPr lang="en-US" dirty="0" smtClean="0"/>
              <a:t>Cox saw to it that leaders in Iraq extended an invitation to </a:t>
            </a:r>
            <a:r>
              <a:rPr lang="en-US" dirty="0" err="1" smtClean="0"/>
              <a:t>Faysal</a:t>
            </a:r>
            <a:r>
              <a:rPr lang="en-US" dirty="0" smtClean="0"/>
              <a:t> to be their king.</a:t>
            </a:r>
          </a:p>
          <a:p>
            <a:r>
              <a:rPr lang="en-US" dirty="0" smtClean="0"/>
              <a:t>Abdullah in meantime was made Emirate of Transjordan</a:t>
            </a:r>
          </a:p>
          <a:p>
            <a:r>
              <a:rPr lang="en-US" dirty="0" smtClean="0"/>
              <a:t>Cox also began the process of working with </a:t>
            </a:r>
            <a:r>
              <a:rPr lang="en-US" dirty="0" err="1" smtClean="0"/>
              <a:t>Faysal</a:t>
            </a:r>
            <a:r>
              <a:rPr lang="en-US" dirty="0" smtClean="0"/>
              <a:t> and Iraqi leaders to form an independent Arab state</a:t>
            </a:r>
          </a:p>
          <a:p>
            <a:r>
              <a:rPr lang="en-US" dirty="0" err="1" smtClean="0"/>
              <a:t>Faysal</a:t>
            </a:r>
            <a:r>
              <a:rPr lang="en-US" dirty="0" smtClean="0"/>
              <a:t> was astute politician and managed to walk a treacherous line between Syrian nationalist extremists on one hand and complete subservience to the British on the other.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Iraq Becomes the First Independent Arab State</a:t>
            </a:r>
            <a:endParaRPr lang="en-US" dirty="0"/>
          </a:p>
        </p:txBody>
      </p:sp>
      <p:sp>
        <p:nvSpPr>
          <p:cNvPr id="3" name="Content Placeholder 2"/>
          <p:cNvSpPr>
            <a:spLocks noGrp="1"/>
          </p:cNvSpPr>
          <p:nvPr>
            <p:ph idx="1"/>
          </p:nvPr>
        </p:nvSpPr>
        <p:spPr>
          <a:xfrm>
            <a:off x="228600" y="1676400"/>
            <a:ext cx="8915400" cy="5029200"/>
          </a:xfrm>
        </p:spPr>
        <p:txBody>
          <a:bodyPr>
            <a:normAutofit fontScale="92500" lnSpcReduction="20000"/>
          </a:bodyPr>
          <a:lstStyle/>
          <a:p>
            <a:r>
              <a:rPr lang="en-US" dirty="0" smtClean="0"/>
              <a:t>After an eight year struggle in which Arab nationalists demanded more than what British imperialists were willing to give, a treaty was signed in 1930.</a:t>
            </a:r>
          </a:p>
          <a:p>
            <a:r>
              <a:rPr lang="en-US" dirty="0" smtClean="0"/>
              <a:t>In exchange for independence, Iraq agreed to give Britain base rights at Basra (naval) and </a:t>
            </a:r>
            <a:r>
              <a:rPr lang="en-US" dirty="0" err="1" smtClean="0"/>
              <a:t>Habbaniya</a:t>
            </a:r>
            <a:r>
              <a:rPr lang="en-US" dirty="0" smtClean="0"/>
              <a:t> (airfield) and in time of war, Iraq agreed to put its resources in the hands of the British</a:t>
            </a:r>
          </a:p>
          <a:p>
            <a:r>
              <a:rPr lang="en-US" dirty="0" smtClean="0"/>
              <a:t>in 1932, both Britain and Iraq ratified the treaty and the British mandate officially came to an end.</a:t>
            </a:r>
          </a:p>
          <a:p>
            <a:r>
              <a:rPr lang="en-US" dirty="0" smtClean="0"/>
              <a:t>Unfortunately, this happy outcome would only be short-lived, because </a:t>
            </a:r>
            <a:r>
              <a:rPr lang="en-US" dirty="0" err="1" smtClean="0"/>
              <a:t>Faysal’s</a:t>
            </a:r>
            <a:r>
              <a:rPr lang="en-US" dirty="0" smtClean="0"/>
              <a:t> stabilizing influence in Iraq would end with his death in 1933.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Divisions in Iraq</a:t>
            </a:r>
            <a:endParaRPr lang="en-US" dirty="0"/>
          </a:p>
        </p:txBody>
      </p:sp>
      <p:sp>
        <p:nvSpPr>
          <p:cNvPr id="3" name="Content Placeholder 2"/>
          <p:cNvSpPr>
            <a:spLocks noGrp="1"/>
          </p:cNvSpPr>
          <p:nvPr>
            <p:ph idx="1"/>
          </p:nvPr>
        </p:nvSpPr>
        <p:spPr>
          <a:xfrm>
            <a:off x="0" y="1219200"/>
            <a:ext cx="9144000" cy="5638800"/>
          </a:xfrm>
        </p:spPr>
        <p:txBody>
          <a:bodyPr>
            <a:normAutofit fontScale="92500"/>
          </a:bodyPr>
          <a:lstStyle/>
          <a:p>
            <a:r>
              <a:rPr lang="en-US" dirty="0" smtClean="0"/>
              <a:t>There were differences in opinion as to whether Iraq was really independent or not:</a:t>
            </a:r>
          </a:p>
          <a:p>
            <a:pPr lvl="1"/>
            <a:r>
              <a:rPr lang="en-US" dirty="0" smtClean="0"/>
              <a:t>those in favor of the alliance with Britain included the National Party, the Progressive Party, the old </a:t>
            </a:r>
            <a:r>
              <a:rPr lang="en-US" dirty="0" err="1" smtClean="0"/>
              <a:t>Ahd</a:t>
            </a:r>
            <a:r>
              <a:rPr lang="en-US" dirty="0" smtClean="0"/>
              <a:t> Party of pre-mandate days under Gen. </a:t>
            </a:r>
            <a:r>
              <a:rPr lang="en-US" dirty="0" err="1" smtClean="0"/>
              <a:t>Nuri</a:t>
            </a:r>
            <a:r>
              <a:rPr lang="en-US" dirty="0" smtClean="0"/>
              <a:t> al-</a:t>
            </a:r>
            <a:r>
              <a:rPr lang="en-US" dirty="0" err="1" smtClean="0"/>
              <a:t>Sa’id</a:t>
            </a:r>
            <a:endParaRPr lang="en-US" dirty="0" smtClean="0"/>
          </a:p>
          <a:p>
            <a:pPr lvl="1"/>
            <a:r>
              <a:rPr lang="en-US" dirty="0" smtClean="0"/>
              <a:t>those opposed were National Brotherhood, </a:t>
            </a:r>
            <a:r>
              <a:rPr lang="en-US" i="1" dirty="0" err="1" smtClean="0"/>
              <a:t>Ikha</a:t>
            </a:r>
            <a:r>
              <a:rPr lang="en-US" i="1" dirty="0" smtClean="0"/>
              <a:t> al-</a:t>
            </a:r>
            <a:r>
              <a:rPr lang="en-US" i="1" dirty="0" err="1" smtClean="0"/>
              <a:t>Watani</a:t>
            </a:r>
            <a:r>
              <a:rPr lang="en-US" i="1" dirty="0" smtClean="0"/>
              <a:t> </a:t>
            </a:r>
            <a:r>
              <a:rPr lang="en-US" dirty="0" smtClean="0"/>
              <a:t>Party led by </a:t>
            </a:r>
            <a:r>
              <a:rPr lang="en-US" dirty="0" err="1" smtClean="0"/>
              <a:t>Yasin</a:t>
            </a:r>
            <a:r>
              <a:rPr lang="en-US" dirty="0" smtClean="0"/>
              <a:t> al-</a:t>
            </a:r>
            <a:r>
              <a:rPr lang="en-US" dirty="0" err="1" smtClean="0"/>
              <a:t>Hashimi</a:t>
            </a:r>
            <a:r>
              <a:rPr lang="en-US" dirty="0" smtClean="0"/>
              <a:t> &amp; Rashid al-</a:t>
            </a:r>
            <a:r>
              <a:rPr lang="en-US" dirty="0" err="1" smtClean="0"/>
              <a:t>Gailani</a:t>
            </a:r>
            <a:endParaRPr lang="en-US" dirty="0" smtClean="0"/>
          </a:p>
          <a:p>
            <a:r>
              <a:rPr lang="en-US" dirty="0" smtClean="0"/>
              <a:t>Even though the vast majority of Iraq’s 5 million people were Muslims, they belonged to three hostile camps: Sunni, </a:t>
            </a:r>
            <a:r>
              <a:rPr lang="en-US" dirty="0" err="1" smtClean="0"/>
              <a:t>Shi’i</a:t>
            </a:r>
            <a:r>
              <a:rPr lang="en-US" dirty="0" smtClean="0"/>
              <a:t> and Kurdish</a:t>
            </a:r>
          </a:p>
          <a:p>
            <a:pPr lvl="1"/>
            <a:r>
              <a:rPr lang="en-US" dirty="0" smtClean="0"/>
              <a:t>the Sunni minority ruled the </a:t>
            </a:r>
            <a:r>
              <a:rPr lang="en-US" dirty="0" err="1" smtClean="0"/>
              <a:t>Shi’i</a:t>
            </a:r>
            <a:r>
              <a:rPr lang="en-US" dirty="0" smtClean="0"/>
              <a:t> majority</a:t>
            </a:r>
          </a:p>
          <a:p>
            <a:pPr lvl="1"/>
            <a:r>
              <a:rPr lang="en-US" dirty="0" smtClean="0"/>
              <a:t>there were Kurds and Assyrian Christians in the mountains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37782" y="0"/>
            <a:ext cx="846843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err="1" smtClean="0"/>
              <a:t>Faysal</a:t>
            </a:r>
            <a:r>
              <a:rPr lang="en-US" dirty="0" smtClean="0"/>
              <a:t> Struggles to Keep Things Together</a:t>
            </a:r>
            <a:endParaRPr lang="en-US" dirty="0"/>
          </a:p>
        </p:txBody>
      </p:sp>
      <p:sp>
        <p:nvSpPr>
          <p:cNvPr id="3" name="Content Placeholder 2"/>
          <p:cNvSpPr>
            <a:spLocks noGrp="1"/>
          </p:cNvSpPr>
          <p:nvPr>
            <p:ph idx="1"/>
          </p:nvPr>
        </p:nvSpPr>
        <p:spPr>
          <a:xfrm>
            <a:off x="0" y="1447800"/>
            <a:ext cx="9144000" cy="5410200"/>
          </a:xfrm>
        </p:spPr>
        <p:txBody>
          <a:bodyPr>
            <a:normAutofit fontScale="92500"/>
          </a:bodyPr>
          <a:lstStyle/>
          <a:p>
            <a:r>
              <a:rPr lang="en-US" dirty="0" smtClean="0"/>
              <a:t>despite these challenges, </a:t>
            </a:r>
            <a:r>
              <a:rPr lang="en-US" dirty="0" err="1" smtClean="0"/>
              <a:t>Faysal</a:t>
            </a:r>
            <a:r>
              <a:rPr lang="en-US" dirty="0" smtClean="0"/>
              <a:t> wanted to transform the varied religious and ethnic groups into a nation.</a:t>
            </a:r>
          </a:p>
          <a:p>
            <a:pPr lvl="1"/>
            <a:r>
              <a:rPr lang="en-US" dirty="0" smtClean="0"/>
              <a:t>he tried to reconcile Sunnis and </a:t>
            </a:r>
            <a:r>
              <a:rPr lang="en-US" dirty="0" err="1" smtClean="0"/>
              <a:t>Shi’is</a:t>
            </a:r>
            <a:r>
              <a:rPr lang="en-US" dirty="0" smtClean="0"/>
              <a:t> </a:t>
            </a:r>
          </a:p>
          <a:p>
            <a:pPr lvl="1"/>
            <a:r>
              <a:rPr lang="en-US" dirty="0" smtClean="0"/>
              <a:t>open new schools, promote industry, solve land issues</a:t>
            </a:r>
          </a:p>
          <a:p>
            <a:pPr lvl="1"/>
            <a:r>
              <a:rPr lang="en-US" dirty="0" smtClean="0"/>
              <a:t>he worked to bring about a coalition government with </a:t>
            </a:r>
            <a:r>
              <a:rPr lang="en-US" dirty="0" err="1" smtClean="0"/>
              <a:t>Yasin</a:t>
            </a:r>
            <a:r>
              <a:rPr lang="en-US" dirty="0" smtClean="0"/>
              <a:t> al-</a:t>
            </a:r>
            <a:r>
              <a:rPr lang="en-US" dirty="0" err="1" smtClean="0"/>
              <a:t>Hashimi</a:t>
            </a:r>
            <a:r>
              <a:rPr lang="en-US" dirty="0" smtClean="0"/>
              <a:t> as prime minister</a:t>
            </a:r>
          </a:p>
          <a:p>
            <a:r>
              <a:rPr lang="en-US" dirty="0" smtClean="0"/>
              <a:t>National Brotherhood Party dominated parliament from 1932-1936</a:t>
            </a:r>
          </a:p>
          <a:p>
            <a:r>
              <a:rPr lang="en-US" dirty="0" smtClean="0"/>
              <a:t>When </a:t>
            </a:r>
            <a:r>
              <a:rPr lang="en-US" dirty="0" err="1" smtClean="0"/>
              <a:t>Faysal</a:t>
            </a:r>
            <a:r>
              <a:rPr lang="en-US" dirty="0" smtClean="0"/>
              <a:t> died in 1933, his son Ghazi was not strong enough to keep the Brotherhood and the dictatorial </a:t>
            </a:r>
            <a:r>
              <a:rPr lang="en-US" dirty="0" err="1" smtClean="0"/>
              <a:t>Hashimi</a:t>
            </a:r>
            <a:r>
              <a:rPr lang="en-US" dirty="0" smtClean="0"/>
              <a:t> in check</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General </a:t>
            </a:r>
            <a:r>
              <a:rPr lang="en-US" dirty="0" err="1" smtClean="0"/>
              <a:t>Sidqi</a:t>
            </a:r>
            <a:r>
              <a:rPr lang="en-US" dirty="0" smtClean="0"/>
              <a:t> Stages First Coup</a:t>
            </a:r>
            <a:endParaRPr lang="en-US" dirty="0"/>
          </a:p>
        </p:txBody>
      </p:sp>
      <p:sp>
        <p:nvSpPr>
          <p:cNvPr id="3" name="Content Placeholder 2"/>
          <p:cNvSpPr>
            <a:spLocks noGrp="1"/>
          </p:cNvSpPr>
          <p:nvPr>
            <p:ph idx="1"/>
          </p:nvPr>
        </p:nvSpPr>
        <p:spPr>
          <a:xfrm>
            <a:off x="228600" y="1143000"/>
            <a:ext cx="8915400" cy="5715000"/>
          </a:xfrm>
        </p:spPr>
        <p:txBody>
          <a:bodyPr>
            <a:normAutofit fontScale="92500" lnSpcReduction="20000"/>
          </a:bodyPr>
          <a:lstStyle/>
          <a:p>
            <a:r>
              <a:rPr lang="en-US" dirty="0" smtClean="0"/>
              <a:t>In 1936, during the reign of Faisal's ineffectual son King Ghazi I, </a:t>
            </a:r>
            <a:endParaRPr lang="en-US" dirty="0" smtClean="0"/>
          </a:p>
          <a:p>
            <a:r>
              <a:rPr lang="en-US" dirty="0" err="1" smtClean="0"/>
              <a:t>Sidqi</a:t>
            </a:r>
            <a:r>
              <a:rPr lang="en-US" dirty="0" smtClean="0"/>
              <a:t>, then acting commander of the Iraqi Army, staged what was probably the first modern military coup d'état in the Arab world against the government of </a:t>
            </a:r>
            <a:r>
              <a:rPr lang="en-US" dirty="0" err="1" smtClean="0"/>
              <a:t>Yasin</a:t>
            </a:r>
            <a:r>
              <a:rPr lang="en-US" dirty="0" smtClean="0"/>
              <a:t> al-</a:t>
            </a:r>
            <a:r>
              <a:rPr lang="en-US" dirty="0" err="1" smtClean="0"/>
              <a:t>Hashimi</a:t>
            </a:r>
            <a:r>
              <a:rPr lang="en-US" dirty="0" smtClean="0"/>
              <a:t>. </a:t>
            </a:r>
            <a:endParaRPr lang="en-US" dirty="0" smtClean="0"/>
          </a:p>
          <a:p>
            <a:pPr lvl="1"/>
            <a:r>
              <a:rPr lang="en-US" dirty="0" smtClean="0"/>
              <a:t>he assassinated popular defense minister </a:t>
            </a:r>
            <a:r>
              <a:rPr lang="en-US" dirty="0" err="1" smtClean="0"/>
              <a:t>Jafar</a:t>
            </a:r>
            <a:r>
              <a:rPr lang="en-US" dirty="0" smtClean="0"/>
              <a:t> al-</a:t>
            </a:r>
            <a:r>
              <a:rPr lang="en-US" dirty="0" err="1" smtClean="0"/>
              <a:t>Askari</a:t>
            </a:r>
            <a:r>
              <a:rPr lang="en-US" dirty="0" smtClean="0"/>
              <a:t> who dared to oppose him, a move which embittered many in the army against him </a:t>
            </a:r>
          </a:p>
          <a:p>
            <a:r>
              <a:rPr lang="en-US" dirty="0" smtClean="0"/>
              <a:t>Eleven </a:t>
            </a:r>
            <a:r>
              <a:rPr lang="en-US" dirty="0" smtClean="0"/>
              <a:t>Iraqi military planes dropped leaflets over Baghdad on October 29, 1936 requesting the King for the dismissal of </a:t>
            </a:r>
            <a:r>
              <a:rPr lang="en-US" dirty="0" smtClean="0"/>
              <a:t>al-</a:t>
            </a:r>
            <a:r>
              <a:rPr lang="en-US" dirty="0" err="1" smtClean="0"/>
              <a:t>Hashimi’s</a:t>
            </a:r>
            <a:r>
              <a:rPr lang="en-US" dirty="0" smtClean="0"/>
              <a:t> </a:t>
            </a:r>
            <a:r>
              <a:rPr lang="en-US" dirty="0" smtClean="0"/>
              <a:t>administration and for the installment of the ousted anti-reform Prime Minister </a:t>
            </a:r>
            <a:r>
              <a:rPr lang="en-US" dirty="0" err="1" smtClean="0"/>
              <a:t>Hikmat</a:t>
            </a:r>
            <a:r>
              <a:rPr lang="en-US" dirty="0" smtClean="0"/>
              <a:t> </a:t>
            </a:r>
            <a:r>
              <a:rPr lang="en-US" dirty="0" err="1" smtClean="0"/>
              <a:t>Sulayman</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Iraqi Political Controversies</a:t>
            </a:r>
            <a:endParaRPr lang="en-US" dirty="0"/>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dirty="0" smtClean="0"/>
              <a:t>This began jockeying for power that would plague Iraqi politics</a:t>
            </a:r>
          </a:p>
          <a:p>
            <a:pPr lvl="1"/>
            <a:r>
              <a:rPr lang="en-US" dirty="0" err="1" smtClean="0"/>
              <a:t>Sadqi</a:t>
            </a:r>
            <a:r>
              <a:rPr lang="en-US" dirty="0" smtClean="0"/>
              <a:t> would last one year and then be assassinated in another coup </a:t>
            </a:r>
            <a:r>
              <a:rPr lang="en-US" dirty="0" err="1" smtClean="0"/>
              <a:t>d’etat</a:t>
            </a:r>
            <a:r>
              <a:rPr lang="en-US" dirty="0" smtClean="0"/>
              <a:t>, then there would be a third as army leaders turned against one another</a:t>
            </a:r>
          </a:p>
          <a:p>
            <a:pPr lvl="1"/>
            <a:r>
              <a:rPr lang="en-US" dirty="0" smtClean="0"/>
              <a:t>General </a:t>
            </a:r>
            <a:r>
              <a:rPr lang="en-US" dirty="0" err="1" smtClean="0"/>
              <a:t>Nuri</a:t>
            </a:r>
            <a:r>
              <a:rPr lang="en-US" dirty="0" smtClean="0"/>
              <a:t> al-</a:t>
            </a:r>
            <a:r>
              <a:rPr lang="en-US" dirty="0" err="1" smtClean="0"/>
              <a:t>Sa’id</a:t>
            </a:r>
            <a:r>
              <a:rPr lang="en-US" dirty="0" smtClean="0"/>
              <a:t> held on to the reins when WWII started</a:t>
            </a:r>
          </a:p>
          <a:p>
            <a:pPr lvl="1"/>
            <a:r>
              <a:rPr lang="en-US" dirty="0" smtClean="0"/>
              <a:t>King Ghazi was killed in a car crash in 1939 (many allege was no accident)</a:t>
            </a:r>
          </a:p>
          <a:p>
            <a:r>
              <a:rPr lang="en-US" dirty="0" smtClean="0"/>
              <a:t>Kuwait was the oil-rich British protectorate which Iraq claimed but was denied sovereignty</a:t>
            </a:r>
          </a:p>
          <a:p>
            <a:r>
              <a:rPr lang="en-US" dirty="0" smtClean="0"/>
              <a:t>There was the controversy of Iraqi nationalism </a:t>
            </a:r>
            <a:r>
              <a:rPr lang="en-US" dirty="0" err="1" smtClean="0"/>
              <a:t>vs</a:t>
            </a:r>
            <a:r>
              <a:rPr lang="en-US" dirty="0" smtClean="0"/>
              <a:t> larger pan-Arab nationalism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1" y="4740909"/>
            <a:ext cx="2133599" cy="2117091"/>
          </a:xfrm>
          <a:prstGeom prst="rect">
            <a:avLst/>
          </a:prstGeom>
          <a:noFill/>
          <a:ln w="9525">
            <a:noFill/>
            <a:miter lim="800000"/>
            <a:headEnd/>
            <a:tailEnd/>
          </a:ln>
          <a:effectLst/>
        </p:spPr>
      </p:pic>
      <p:pic>
        <p:nvPicPr>
          <p:cNvPr id="43010" name="Picture 2" descr="http://upload.wikimedia.org/wikipedia/en/2/27/Legionnaires_guards_gladiators.jpg"/>
          <p:cNvPicPr>
            <a:picLocks noChangeAspect="1" noChangeArrowheads="1"/>
          </p:cNvPicPr>
          <p:nvPr/>
        </p:nvPicPr>
        <p:blipFill>
          <a:blip r:embed="rId3"/>
          <a:srcRect/>
          <a:stretch>
            <a:fillRect/>
          </a:stretch>
        </p:blipFill>
        <p:spPr bwMode="auto">
          <a:xfrm>
            <a:off x="6286500" y="4686300"/>
            <a:ext cx="2857500" cy="2171700"/>
          </a:xfrm>
          <a:prstGeom prst="rect">
            <a:avLst/>
          </a:prstGeom>
          <a:noFill/>
        </p:spPr>
      </p:pic>
      <p:sp>
        <p:nvSpPr>
          <p:cNvPr id="2" name="Title 1"/>
          <p:cNvSpPr>
            <a:spLocks noGrp="1"/>
          </p:cNvSpPr>
          <p:nvPr>
            <p:ph type="title"/>
          </p:nvPr>
        </p:nvSpPr>
        <p:spPr>
          <a:xfrm>
            <a:off x="457200" y="0"/>
            <a:ext cx="8229600" cy="990600"/>
          </a:xfrm>
        </p:spPr>
        <p:txBody>
          <a:bodyPr/>
          <a:lstStyle/>
          <a:p>
            <a:r>
              <a:rPr lang="en-US" dirty="0" smtClean="0"/>
              <a:t>Mandate of Transjordan</a:t>
            </a:r>
            <a:endParaRPr lang="en-US" dirty="0"/>
          </a:p>
        </p:txBody>
      </p:sp>
      <p:sp>
        <p:nvSpPr>
          <p:cNvPr id="3" name="Content Placeholder 2"/>
          <p:cNvSpPr>
            <a:spLocks noGrp="1"/>
          </p:cNvSpPr>
          <p:nvPr>
            <p:ph idx="1"/>
          </p:nvPr>
        </p:nvSpPr>
        <p:spPr>
          <a:xfrm>
            <a:off x="0" y="1143000"/>
            <a:ext cx="9144000" cy="4343400"/>
          </a:xfrm>
        </p:spPr>
        <p:txBody>
          <a:bodyPr>
            <a:normAutofit lnSpcReduction="10000"/>
          </a:bodyPr>
          <a:lstStyle/>
          <a:p>
            <a:r>
              <a:rPr lang="en-US" dirty="0" smtClean="0"/>
              <a:t>mostly desert expanse with some 200,000 inhabitants, mostly Bedouins, Transjordan continues to this day under the descendents of the Hashemite Emir Abdullah al-</a:t>
            </a:r>
            <a:r>
              <a:rPr lang="en-US" dirty="0" err="1" smtClean="0"/>
              <a:t>Husayn</a:t>
            </a:r>
            <a:endParaRPr lang="en-US" dirty="0" smtClean="0"/>
          </a:p>
          <a:p>
            <a:r>
              <a:rPr lang="en-US" dirty="0" smtClean="0"/>
              <a:t>This Emirate remained loyal to Britain until after World War II</a:t>
            </a:r>
          </a:p>
          <a:p>
            <a:pPr lvl="1"/>
            <a:r>
              <a:rPr lang="en-US" dirty="0" smtClean="0"/>
              <a:t>in return the British organized one of the best trained and equipped armies in  the Fertile Crescent</a:t>
            </a:r>
          </a:p>
          <a:p>
            <a:pPr lvl="1"/>
            <a:r>
              <a:rPr lang="en-US" dirty="0" smtClean="0">
                <a:solidFill>
                  <a:schemeClr val="bg1"/>
                </a:solidFill>
                <a:effectLst>
                  <a:outerShdw blurRad="38100" dist="38100" dir="2700000" algn="tl">
                    <a:srgbClr val="000000">
                      <a:alpha val="43137"/>
                    </a:srgbClr>
                  </a:outerShdw>
                </a:effectLst>
              </a:rPr>
              <a:t>Arab Legi</a:t>
            </a:r>
            <a:r>
              <a:rPr lang="en-US" dirty="0" smtClean="0"/>
              <a:t>on under </a:t>
            </a:r>
            <a:r>
              <a:rPr lang="en-US" dirty="0" err="1" smtClean="0"/>
              <a:t>Glubb</a:t>
            </a:r>
            <a:r>
              <a:rPr lang="en-US" dirty="0" smtClean="0"/>
              <a:t> Pasha (Sir John </a:t>
            </a:r>
            <a:r>
              <a:rPr lang="en-US" dirty="0" err="1" smtClean="0"/>
              <a:t>Glubb</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Glubb</a:t>
            </a:r>
            <a:r>
              <a:rPr lang="en-US" dirty="0" smtClean="0"/>
              <a:t> Pasha</a:t>
            </a:r>
            <a:endParaRPr lang="en-US" dirty="0"/>
          </a:p>
        </p:txBody>
      </p:sp>
      <p:sp>
        <p:nvSpPr>
          <p:cNvPr id="3" name="Content Placeholder 2"/>
          <p:cNvSpPr>
            <a:spLocks noGrp="1"/>
          </p:cNvSpPr>
          <p:nvPr>
            <p:ph idx="1"/>
          </p:nvPr>
        </p:nvSpPr>
        <p:spPr>
          <a:xfrm>
            <a:off x="0" y="990600"/>
            <a:ext cx="9144000" cy="5486400"/>
          </a:xfrm>
        </p:spPr>
        <p:txBody>
          <a:bodyPr>
            <a:normAutofit fontScale="92500" lnSpcReduction="20000"/>
          </a:bodyPr>
          <a:lstStyle/>
          <a:p>
            <a:r>
              <a:rPr lang="en-US" dirty="0" err="1" smtClean="0"/>
              <a:t>Glubb</a:t>
            </a:r>
            <a:r>
              <a:rPr lang="en-US" dirty="0" smtClean="0"/>
              <a:t> served his home country all through his years in the Middle East, making him immensely unpopular in the end. </a:t>
            </a:r>
            <a:endParaRPr lang="en-US" dirty="0" smtClean="0"/>
          </a:p>
          <a:p>
            <a:r>
              <a:rPr lang="en-US" dirty="0" smtClean="0"/>
              <a:t>Arab </a:t>
            </a:r>
            <a:r>
              <a:rPr lang="en-US" dirty="0" smtClean="0"/>
              <a:t>nationalists believed that he had been the force behind pressure that made King Hussein I of Jordan join the Baghdad Pact. </a:t>
            </a:r>
            <a:r>
              <a:rPr lang="en-US" dirty="0" err="1" smtClean="0"/>
              <a:t>Glubb</a:t>
            </a:r>
            <a:r>
              <a:rPr lang="en-US" dirty="0" smtClean="0"/>
              <a:t> served different high positions in the Arab Legion, the army of Transjordan. </a:t>
            </a:r>
            <a:endParaRPr lang="en-US" dirty="0" smtClean="0"/>
          </a:p>
          <a:p>
            <a:r>
              <a:rPr lang="en-US" dirty="0" smtClean="0"/>
              <a:t>During </a:t>
            </a:r>
            <a:r>
              <a:rPr lang="en-US" dirty="0" smtClean="0"/>
              <a:t>World War II he led attacks on Arab leaders in Iraq, as well as the Vichy regime which was present in Lebanon and Syria</a:t>
            </a:r>
            <a:r>
              <a:rPr lang="en-US" dirty="0" smtClean="0"/>
              <a:t>.</a:t>
            </a:r>
          </a:p>
          <a:p>
            <a:r>
              <a:rPr lang="en-US" dirty="0" smtClean="0"/>
              <a:t>During the 1948 Arab–Israeli War the Arab legion was considered the strongest Arab army involved in the war. </a:t>
            </a:r>
            <a:r>
              <a:rPr lang="en-US" dirty="0" err="1" smtClean="0"/>
              <a:t>Glubb</a:t>
            </a:r>
            <a:r>
              <a:rPr lang="en-US" dirty="0" smtClean="0"/>
              <a:t> led the Arab Legion across Jordan to occupy the West Bank.</a:t>
            </a:r>
            <a:endParaRPr lang="en-US" dirty="0"/>
          </a:p>
        </p:txBody>
      </p:sp>
      <p:pic>
        <p:nvPicPr>
          <p:cNvPr id="50178" name="Picture 2" descr="File:Abdulla the day before his death.jpg">
            <a:hlinkClick r:id="rId2"/>
          </p:cNvPr>
          <p:cNvPicPr>
            <a:picLocks noChangeAspect="1" noChangeArrowheads="1"/>
          </p:cNvPicPr>
          <p:nvPr/>
        </p:nvPicPr>
        <p:blipFill>
          <a:blip r:embed="rId3"/>
          <a:srcRect/>
          <a:stretch>
            <a:fillRect/>
          </a:stretch>
        </p:blipFill>
        <p:spPr bwMode="auto">
          <a:xfrm>
            <a:off x="533400" y="984694"/>
            <a:ext cx="8151198" cy="56447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Transjordan</a:t>
            </a:r>
            <a:endParaRPr lang="en-US" dirty="0"/>
          </a:p>
        </p:txBody>
      </p:sp>
      <p:sp>
        <p:nvSpPr>
          <p:cNvPr id="3" name="Content Placeholder 2"/>
          <p:cNvSpPr>
            <a:spLocks noGrp="1"/>
          </p:cNvSpPr>
          <p:nvPr>
            <p:ph idx="1"/>
          </p:nvPr>
        </p:nvSpPr>
        <p:spPr>
          <a:xfrm>
            <a:off x="304800" y="1066800"/>
            <a:ext cx="8610600" cy="5486400"/>
          </a:xfrm>
        </p:spPr>
        <p:txBody>
          <a:bodyPr>
            <a:normAutofit/>
          </a:bodyPr>
          <a:lstStyle/>
          <a:p>
            <a:r>
              <a:rPr lang="en-US" dirty="0" smtClean="0"/>
              <a:t>the government was simple:</a:t>
            </a:r>
          </a:p>
          <a:p>
            <a:pPr lvl="1"/>
            <a:r>
              <a:rPr lang="en-US" dirty="0" smtClean="0"/>
              <a:t>the administrative and legislative powers were vested in the Emir, who like a paternal benefactor, ruled the country with an executive council to assist him</a:t>
            </a:r>
          </a:p>
          <a:p>
            <a:pPr lvl="1"/>
            <a:r>
              <a:rPr lang="en-US" dirty="0" smtClean="0"/>
              <a:t>Membership in legislative council proportional representation depending on the size of the Bedouin or other ethnic groups in a certain area</a:t>
            </a:r>
          </a:p>
          <a:p>
            <a:r>
              <a:rPr lang="en-US" dirty="0" smtClean="0"/>
              <a:t>British citizens in Transjordan supervised the administration and controlled the budget, the army, and foreign affairs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Abdullah’s Ambition</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After his brother </a:t>
            </a:r>
            <a:r>
              <a:rPr lang="en-US" dirty="0" err="1" smtClean="0"/>
              <a:t>Faysal’s</a:t>
            </a:r>
            <a:r>
              <a:rPr lang="en-US" dirty="0" smtClean="0"/>
              <a:t> death in  1933, Abdullah assumed role as head of </a:t>
            </a:r>
            <a:r>
              <a:rPr lang="en-US" dirty="0" err="1" smtClean="0"/>
              <a:t>Hashemites</a:t>
            </a:r>
            <a:endParaRPr lang="en-US" dirty="0" smtClean="0"/>
          </a:p>
          <a:p>
            <a:r>
              <a:rPr lang="en-US" dirty="0" smtClean="0"/>
              <a:t>He desired for unity among Arabs of Fertile Crescent and supported “The Greater Syria Movement”</a:t>
            </a:r>
          </a:p>
          <a:p>
            <a:pPr lvl="1"/>
            <a:r>
              <a:rPr lang="en-US" dirty="0" smtClean="0"/>
              <a:t>he envisioned a united Fertile Crescent under rule of </a:t>
            </a:r>
            <a:r>
              <a:rPr lang="en-US" dirty="0" err="1" smtClean="0"/>
              <a:t>Hashemites</a:t>
            </a:r>
            <a:r>
              <a:rPr lang="en-US" dirty="0" smtClean="0"/>
              <a:t> as specified in </a:t>
            </a:r>
            <a:r>
              <a:rPr lang="en-US" dirty="0" err="1" smtClean="0"/>
              <a:t>Husayn</a:t>
            </a:r>
            <a:r>
              <a:rPr lang="en-US" dirty="0" smtClean="0"/>
              <a:t>-McMahon</a:t>
            </a:r>
          </a:p>
          <a:p>
            <a:pPr lvl="1"/>
            <a:r>
              <a:rPr lang="en-US" dirty="0" smtClean="0"/>
              <a:t>Saudi Arabia and Egypt opposed the plan as did all the nationalistic political parties of Syria and Iraq</a:t>
            </a:r>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Flag of Saudi Arabia.svg">
            <a:hlinkClick r:id="rId2"/>
          </p:cNvPr>
          <p:cNvPicPr>
            <a:picLocks noChangeAspect="1" noChangeArrowheads="1"/>
          </p:cNvPicPr>
          <p:nvPr/>
        </p:nvPicPr>
        <p:blipFill>
          <a:blip r:embed="rId3"/>
          <a:srcRect/>
          <a:stretch>
            <a:fillRect/>
          </a:stretch>
        </p:blipFill>
        <p:spPr bwMode="auto">
          <a:xfrm>
            <a:off x="-533400" y="0"/>
            <a:ext cx="10287000" cy="7010400"/>
          </a:xfrm>
          <a:prstGeom prst="rect">
            <a:avLst/>
          </a:prstGeom>
          <a:noFill/>
        </p:spPr>
      </p:pic>
      <p:sp>
        <p:nvSpPr>
          <p:cNvPr id="3" name="TextBox 2"/>
          <p:cNvSpPr txBox="1"/>
          <p:nvPr/>
        </p:nvSpPr>
        <p:spPr>
          <a:xfrm>
            <a:off x="1752600" y="5715000"/>
            <a:ext cx="6400800" cy="1015663"/>
          </a:xfrm>
          <a:prstGeom prst="rect">
            <a:avLst/>
          </a:prstGeom>
          <a:noFill/>
        </p:spPr>
        <p:txBody>
          <a:bodyPr wrap="square" rtlCol="0">
            <a:spAutoFit/>
          </a:bodyPr>
          <a:lstStyle/>
          <a:p>
            <a:pPr algn="ctr"/>
            <a:r>
              <a:rPr lang="en-US" sz="6000" b="1" dirty="0" smtClean="0">
                <a:solidFill>
                  <a:schemeClr val="bg1"/>
                </a:solidFill>
                <a:latin typeface="Pristina" pitchFamily="66" charset="0"/>
              </a:rPr>
              <a:t>Saudi Arabia</a:t>
            </a:r>
            <a:endParaRPr lang="en-US" sz="6000" b="1" dirty="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dirty="0" smtClean="0"/>
              <a:t>Saudi Arabia</a:t>
            </a:r>
            <a:endParaRPr lang="en-US" dirty="0"/>
          </a:p>
        </p:txBody>
      </p:sp>
      <p:sp>
        <p:nvSpPr>
          <p:cNvPr id="3" name="Content Placeholder 2"/>
          <p:cNvSpPr>
            <a:spLocks noGrp="1"/>
          </p:cNvSpPr>
          <p:nvPr>
            <p:ph sz="half" idx="1"/>
          </p:nvPr>
        </p:nvSpPr>
        <p:spPr>
          <a:xfrm>
            <a:off x="228600" y="533400"/>
            <a:ext cx="8686800" cy="3124200"/>
          </a:xfrm>
        </p:spPr>
        <p:txBody>
          <a:bodyPr>
            <a:normAutofit fontScale="85000" lnSpcReduction="20000"/>
          </a:bodyPr>
          <a:lstStyle/>
          <a:p>
            <a:r>
              <a:rPr lang="en-US" sz="3400" dirty="0" smtClean="0"/>
              <a:t>The Saud clan in Arabia owed much of its influence to being allied with a movement started by Muhammad </a:t>
            </a:r>
            <a:r>
              <a:rPr lang="en-US" sz="3400" dirty="0" err="1" smtClean="0"/>
              <a:t>Ibn</a:t>
            </a:r>
            <a:r>
              <a:rPr lang="en-US" sz="3400" dirty="0" smtClean="0"/>
              <a:t> ‘</a:t>
            </a:r>
            <a:r>
              <a:rPr lang="en-US" sz="3400" dirty="0" err="1" smtClean="0"/>
              <a:t>Abd</a:t>
            </a:r>
            <a:r>
              <a:rPr lang="en-US" sz="3400" dirty="0" smtClean="0"/>
              <a:t> al-</a:t>
            </a:r>
            <a:r>
              <a:rPr lang="en-US" sz="3400" dirty="0" err="1" smtClean="0"/>
              <a:t>Wahhib</a:t>
            </a:r>
            <a:r>
              <a:rPr lang="en-US" sz="3400" dirty="0" smtClean="0"/>
              <a:t>, the founder of </a:t>
            </a:r>
            <a:r>
              <a:rPr lang="en-US" sz="3400" dirty="0" err="1" smtClean="0"/>
              <a:t>Wahhibism</a:t>
            </a:r>
            <a:r>
              <a:rPr lang="en-US" sz="3400" dirty="0" smtClean="0"/>
              <a:t>. </a:t>
            </a:r>
            <a:endParaRPr lang="en-US" sz="3400" dirty="0" smtClean="0"/>
          </a:p>
          <a:p>
            <a:r>
              <a:rPr lang="en-US" sz="3400" dirty="0" err="1" smtClean="0"/>
              <a:t>Wahhib</a:t>
            </a:r>
            <a:r>
              <a:rPr lang="en-US" sz="3400" dirty="0" smtClean="0"/>
              <a:t> </a:t>
            </a:r>
            <a:r>
              <a:rPr lang="en-US" sz="3400" dirty="0" smtClean="0"/>
              <a:t>found an ally and protector in the head of the Saud clan, Muhammad </a:t>
            </a:r>
            <a:r>
              <a:rPr lang="en-US" sz="3400" dirty="0" err="1" smtClean="0"/>
              <a:t>Ibn</a:t>
            </a:r>
            <a:r>
              <a:rPr lang="en-US" sz="3400" dirty="0" smtClean="0"/>
              <a:t> Saud </a:t>
            </a:r>
            <a:r>
              <a:rPr lang="en-US" sz="3400" dirty="0" err="1" smtClean="0"/>
              <a:t>Ibn</a:t>
            </a:r>
            <a:r>
              <a:rPr lang="en-US" sz="3400" dirty="0" smtClean="0"/>
              <a:t> </a:t>
            </a:r>
            <a:r>
              <a:rPr lang="en-US" sz="3400" dirty="0" err="1" smtClean="0"/>
              <a:t>Muqrin</a:t>
            </a:r>
            <a:r>
              <a:rPr lang="en-US" dirty="0" smtClean="0"/>
              <a:t>. </a:t>
            </a:r>
            <a:endParaRPr lang="en-US" dirty="0" smtClean="0"/>
          </a:p>
          <a:p>
            <a:pPr lvl="1"/>
            <a:r>
              <a:rPr lang="en-US" dirty="0" smtClean="0"/>
              <a:t>When </a:t>
            </a:r>
            <a:r>
              <a:rPr lang="en-US" dirty="0" err="1" smtClean="0"/>
              <a:t>Wahhib</a:t>
            </a:r>
            <a:r>
              <a:rPr lang="en-US" dirty="0" smtClean="0"/>
              <a:t> died, the Saudi leaders carried the torch as both the spiritual and political heads of </a:t>
            </a:r>
            <a:r>
              <a:rPr lang="en-US" dirty="0" err="1" smtClean="0"/>
              <a:t>Wahhibism</a:t>
            </a:r>
            <a:r>
              <a:rPr lang="en-US" dirty="0" smtClean="0"/>
              <a:t>. </a:t>
            </a:r>
            <a:endParaRPr lang="en-US" dirty="0" smtClean="0"/>
          </a:p>
          <a:p>
            <a:pPr lvl="1"/>
            <a:r>
              <a:rPr lang="en-US" dirty="0" smtClean="0"/>
              <a:t>Their </a:t>
            </a:r>
            <a:r>
              <a:rPr lang="en-US" dirty="0" smtClean="0"/>
              <a:t>objective was to stem the tide of foreign domination and influence and to restore the traditional rule of Islam.</a:t>
            </a:r>
            <a:endParaRPr lang="en-US" dirty="0"/>
          </a:p>
        </p:txBody>
      </p:sp>
      <p:sp>
        <p:nvSpPr>
          <p:cNvPr id="4" name="Content Placeholder 3"/>
          <p:cNvSpPr>
            <a:spLocks noGrp="1"/>
          </p:cNvSpPr>
          <p:nvPr>
            <p:ph sz="half" idx="2"/>
          </p:nvPr>
        </p:nvSpPr>
        <p:spPr>
          <a:xfrm>
            <a:off x="0" y="3657600"/>
            <a:ext cx="6477000" cy="3200400"/>
          </a:xfrm>
        </p:spPr>
        <p:txBody>
          <a:bodyPr>
            <a:noAutofit/>
          </a:bodyPr>
          <a:lstStyle/>
          <a:p>
            <a:r>
              <a:rPr lang="en-US" dirty="0" smtClean="0"/>
              <a:t>The Saud family, like other clans on the Arabian Peninsula, had been torn by internal strife for more than a century with endless treachery and feuding. This constant tension and conflict represents a general pattern. </a:t>
            </a:r>
            <a:endParaRPr lang="en-US" dirty="0"/>
          </a:p>
        </p:txBody>
      </p:sp>
      <p:pic>
        <p:nvPicPr>
          <p:cNvPr id="1026" name="Picture 2" descr="File:Ibn Saud 1945.jpg">
            <a:hlinkClick r:id="rId2"/>
          </p:cNvPr>
          <p:cNvPicPr>
            <a:picLocks noChangeAspect="1" noChangeArrowheads="1"/>
          </p:cNvPicPr>
          <p:nvPr/>
        </p:nvPicPr>
        <p:blipFill>
          <a:blip r:embed="rId3"/>
          <a:srcRect/>
          <a:stretch>
            <a:fillRect/>
          </a:stretch>
        </p:blipFill>
        <p:spPr bwMode="auto">
          <a:xfrm>
            <a:off x="6477000" y="3638550"/>
            <a:ext cx="2438400" cy="304800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Conquest of Arabia</a:t>
            </a: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dirty="0" err="1" smtClean="0"/>
              <a:t>Ibn</a:t>
            </a:r>
            <a:r>
              <a:rPr lang="en-US" dirty="0" smtClean="0"/>
              <a:t> Saud faced some </a:t>
            </a:r>
            <a:r>
              <a:rPr lang="en-US" dirty="0" smtClean="0"/>
              <a:t>challenges, </a:t>
            </a:r>
            <a:r>
              <a:rPr lang="en-US" dirty="0" smtClean="0"/>
              <a:t>with rival clans such as the </a:t>
            </a:r>
            <a:r>
              <a:rPr lang="en-US" b="1" dirty="0" smtClean="0"/>
              <a:t>Rashid clan </a:t>
            </a:r>
            <a:r>
              <a:rPr lang="en-US" dirty="0" smtClean="0"/>
              <a:t>who controlled Riyadh; and outsiders such as the Turks who controlled the western region known as </a:t>
            </a:r>
            <a:r>
              <a:rPr lang="en-US" dirty="0" err="1" smtClean="0"/>
              <a:t>Hasa</a:t>
            </a:r>
            <a:r>
              <a:rPr lang="en-US" dirty="0" smtClean="0"/>
              <a:t> and the </a:t>
            </a:r>
            <a:r>
              <a:rPr lang="en-US" dirty="0" err="1" smtClean="0"/>
              <a:t>Hashemites</a:t>
            </a:r>
            <a:r>
              <a:rPr lang="en-US" dirty="0" smtClean="0"/>
              <a:t> who controlled the </a:t>
            </a:r>
            <a:r>
              <a:rPr lang="en-US" dirty="0" err="1" smtClean="0"/>
              <a:t>Hijaz</a:t>
            </a:r>
            <a:r>
              <a:rPr lang="en-US" dirty="0" smtClean="0"/>
              <a:t> along the Red Sea</a:t>
            </a:r>
            <a:r>
              <a:rPr lang="en-US" dirty="0" smtClean="0"/>
              <a:t>.</a:t>
            </a:r>
          </a:p>
          <a:p>
            <a:r>
              <a:rPr lang="en-US" dirty="0" smtClean="0"/>
              <a:t>In </a:t>
            </a:r>
            <a:r>
              <a:rPr lang="en-US" dirty="0" smtClean="0"/>
              <a:t>1902, </a:t>
            </a:r>
            <a:r>
              <a:rPr lang="en-US" dirty="0" err="1" smtClean="0"/>
              <a:t>ibn</a:t>
            </a:r>
            <a:r>
              <a:rPr lang="en-US" dirty="0" smtClean="0"/>
              <a:t> </a:t>
            </a:r>
            <a:r>
              <a:rPr lang="en-US" dirty="0" smtClean="0"/>
              <a:t>Saud, </a:t>
            </a:r>
            <a:r>
              <a:rPr lang="en-US" dirty="0" smtClean="0"/>
              <a:t>seized </a:t>
            </a:r>
            <a:r>
              <a:rPr lang="en-US" dirty="0" smtClean="0"/>
              <a:t>Riyadh in Nejd from the Al Rashid – the first of a series of conquests ultimately leading to the creation of the modern state of Saudi Arabia in </a:t>
            </a:r>
            <a:r>
              <a:rPr lang="en-US" dirty="0" smtClean="0"/>
              <a:t>1932.</a:t>
            </a:r>
            <a:r>
              <a:rPr lang="en-US" baseline="30000" dirty="0" smtClean="0"/>
              <a:t> </a:t>
            </a:r>
            <a:endParaRPr lang="en-US" baseline="30000" dirty="0" smtClean="0"/>
          </a:p>
          <a:p>
            <a:r>
              <a:rPr lang="en-US" dirty="0" smtClean="0"/>
              <a:t>The </a:t>
            </a:r>
            <a:r>
              <a:rPr lang="en-US" dirty="0" smtClean="0"/>
              <a:t>main weapon for achieving these conquests was the </a:t>
            </a:r>
            <a:r>
              <a:rPr lang="en-US" dirty="0" err="1" smtClean="0"/>
              <a:t>Ikhwan</a:t>
            </a:r>
            <a:r>
              <a:rPr lang="en-US" dirty="0" smtClean="0"/>
              <a:t>, the </a:t>
            </a:r>
            <a:r>
              <a:rPr lang="en-US" dirty="0" err="1" smtClean="0"/>
              <a:t>Wahhabist</a:t>
            </a:r>
            <a:r>
              <a:rPr lang="en-US" dirty="0" smtClean="0"/>
              <a:t>-Bedouin tribal army led by Sultan </a:t>
            </a:r>
            <a:r>
              <a:rPr lang="en-US" dirty="0" err="1" smtClean="0"/>
              <a:t>ibn</a:t>
            </a:r>
            <a:r>
              <a:rPr lang="en-US" dirty="0" smtClean="0"/>
              <a:t> </a:t>
            </a:r>
            <a:r>
              <a:rPr lang="en-US" dirty="0" err="1" smtClean="0"/>
              <a:t>Bijad</a:t>
            </a:r>
            <a:r>
              <a:rPr lang="en-US" dirty="0" smtClean="0"/>
              <a:t> and Faisal </a:t>
            </a:r>
            <a:r>
              <a:rPr lang="en-US" dirty="0" smtClean="0"/>
              <a:t>Al-</a:t>
            </a:r>
            <a:r>
              <a:rPr lang="en-US" dirty="0" err="1" smtClean="0"/>
              <a:t>Dawish</a:t>
            </a:r>
            <a:endParaRPr lang="en-US" dirty="0" smtClean="0"/>
          </a:p>
          <a:p>
            <a:r>
              <a:rPr lang="en-US" dirty="0" smtClean="0"/>
              <a:t>Following </a:t>
            </a:r>
            <a:r>
              <a:rPr lang="en-US" dirty="0" smtClean="0"/>
              <a:t>collapse of the Ottoman Empire after World War I, the </a:t>
            </a:r>
            <a:r>
              <a:rPr lang="en-US" dirty="0" err="1" smtClean="0">
                <a:hlinkClick r:id="rId2" action="ppaction://hlinkfile" tooltip="Ikhwan"/>
              </a:rPr>
              <a:t>Ikhwan</a:t>
            </a:r>
            <a:r>
              <a:rPr lang="en-US" dirty="0" smtClean="0"/>
              <a:t> had completed the conquest of the territory that was to become Saudi Arabia by the end of </a:t>
            </a:r>
            <a:r>
              <a:rPr lang="en-US" dirty="0" smtClean="0"/>
              <a:t>1925</a:t>
            </a:r>
          </a:p>
          <a:p>
            <a:pPr lvl="1"/>
            <a:r>
              <a:rPr lang="en-US" dirty="0" smtClean="0"/>
              <a:t>On </a:t>
            </a:r>
            <a:r>
              <a:rPr lang="en-US" dirty="0" smtClean="0"/>
              <a:t>10 January 1926 </a:t>
            </a:r>
            <a:r>
              <a:rPr lang="en-US" dirty="0" err="1" smtClean="0"/>
              <a:t>ibn</a:t>
            </a:r>
            <a:r>
              <a:rPr lang="en-US" dirty="0" smtClean="0"/>
              <a:t> Saud </a:t>
            </a:r>
            <a:r>
              <a:rPr lang="en-US" dirty="0" smtClean="0"/>
              <a:t>declared himself King of the </a:t>
            </a:r>
            <a:endParaRPr lang="en-US" dirty="0" smtClean="0"/>
          </a:p>
          <a:p>
            <a:pPr lvl="1"/>
            <a:r>
              <a:rPr lang="en-US" dirty="0" smtClean="0"/>
              <a:t>on </a:t>
            </a:r>
            <a:r>
              <a:rPr lang="en-US" dirty="0" smtClean="0"/>
              <a:t>27 January 1927 he took the title of King of </a:t>
            </a:r>
            <a:endParaRPr lang="en-US" dirty="0" smtClean="0"/>
          </a:p>
          <a:p>
            <a:r>
              <a:rPr lang="en-US" dirty="0" smtClean="0"/>
              <a:t>In </a:t>
            </a:r>
            <a:r>
              <a:rPr lang="en-US" dirty="0" smtClean="0"/>
              <a:t>1932, the two kingdoms of the Hejaz and Nejd were united as the </a:t>
            </a:r>
            <a:r>
              <a:rPr lang="en-US" b="1" i="1" dirty="0" smtClean="0"/>
              <a:t>Kingdom of Saudi Arabia</a:t>
            </a:r>
            <a:r>
              <a:rPr lang="en-US" b="1" dirty="0" smtClean="0"/>
              <a:t>.</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Sykes-Picot-1916.gif">
            <a:hlinkClick r:id="rId2"/>
          </p:cNvPr>
          <p:cNvPicPr>
            <a:picLocks noChangeAspect="1" noChangeArrowheads="1"/>
          </p:cNvPicPr>
          <p:nvPr/>
        </p:nvPicPr>
        <p:blipFill>
          <a:blip r:embed="rId3"/>
          <a:srcRect/>
          <a:stretch>
            <a:fillRect/>
          </a:stretch>
        </p:blipFill>
        <p:spPr bwMode="auto">
          <a:xfrm>
            <a:off x="0" y="0"/>
            <a:ext cx="5300924"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of Arabia</a:t>
            </a:r>
            <a:endParaRPr lang="en-US" dirty="0"/>
          </a:p>
        </p:txBody>
      </p:sp>
      <p:sp>
        <p:nvSpPr>
          <p:cNvPr id="3" name="Content Placeholder 2"/>
          <p:cNvSpPr>
            <a:spLocks noGrp="1"/>
          </p:cNvSpPr>
          <p:nvPr>
            <p:ph idx="1"/>
          </p:nvPr>
        </p:nvSpPr>
        <p:spPr>
          <a:xfrm>
            <a:off x="228600" y="1600200"/>
            <a:ext cx="8915400" cy="2667000"/>
          </a:xfrm>
        </p:spPr>
        <p:txBody>
          <a:bodyPr>
            <a:normAutofit fontScale="85000" lnSpcReduction="20000"/>
          </a:bodyPr>
          <a:lstStyle/>
          <a:p>
            <a:r>
              <a:rPr lang="en-US" dirty="0" smtClean="0"/>
              <a:t>Though the British had supported Hussein from the start of the Arab Revolt and the </a:t>
            </a:r>
            <a:r>
              <a:rPr lang="en-US" dirty="0" err="1" smtClean="0"/>
              <a:t>Husayn</a:t>
            </a:r>
            <a:r>
              <a:rPr lang="en-US" dirty="0" smtClean="0"/>
              <a:t>-McMahon </a:t>
            </a:r>
            <a:r>
              <a:rPr lang="en-US" dirty="0" smtClean="0"/>
              <a:t>Correspondence, they elected not to help Hussein repel the Saudi attack, which eventually took Mecca, Medina, and Jeddah. </a:t>
            </a:r>
            <a:endParaRPr lang="en-US" dirty="0" smtClean="0"/>
          </a:p>
          <a:p>
            <a:r>
              <a:rPr lang="en-US" dirty="0" err="1" smtClean="0"/>
              <a:t>Husayn</a:t>
            </a:r>
            <a:r>
              <a:rPr lang="en-US" dirty="0" smtClean="0"/>
              <a:t> </a:t>
            </a:r>
            <a:r>
              <a:rPr lang="en-US" dirty="0" smtClean="0"/>
              <a:t>was then forced to flee to </a:t>
            </a:r>
            <a:r>
              <a:rPr lang="en-US" dirty="0" smtClean="0"/>
              <a:t>Cyprus where he was received with great honor by the British and received the Order of St. Michael</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ile:Coat of arms of Saudi Arabia.svg">
            <a:hlinkClick r:id="rId2"/>
          </p:cNvPr>
          <p:cNvPicPr>
            <a:picLocks noChangeAspect="1" noChangeArrowheads="1"/>
          </p:cNvPicPr>
          <p:nvPr/>
        </p:nvPicPr>
        <p:blipFill>
          <a:blip r:embed="rId3">
            <a:lum bright="42000"/>
          </a:blip>
          <a:srcRect/>
          <a:stretch>
            <a:fillRect/>
          </a:stretch>
        </p:blipFill>
        <p:spPr bwMode="auto">
          <a:xfrm>
            <a:off x="2130425" y="1409700"/>
            <a:ext cx="4575175" cy="4991100"/>
          </a:xfrm>
          <a:prstGeom prst="rect">
            <a:avLst/>
          </a:prstGeom>
          <a:noFill/>
        </p:spPr>
      </p:pic>
      <p:sp>
        <p:nvSpPr>
          <p:cNvPr id="2" name="Title 1"/>
          <p:cNvSpPr>
            <a:spLocks noGrp="1"/>
          </p:cNvSpPr>
          <p:nvPr>
            <p:ph type="title"/>
          </p:nvPr>
        </p:nvSpPr>
        <p:spPr>
          <a:xfrm>
            <a:off x="457200" y="0"/>
            <a:ext cx="8229600" cy="762000"/>
          </a:xfrm>
        </p:spPr>
        <p:txBody>
          <a:bodyPr/>
          <a:lstStyle/>
          <a:p>
            <a:r>
              <a:rPr lang="en-US" dirty="0" smtClean="0"/>
              <a:t>Spurred on by </a:t>
            </a:r>
            <a:r>
              <a:rPr lang="en-US" i="1" dirty="0" err="1" smtClean="0"/>
              <a:t>Ikhwan</a:t>
            </a:r>
            <a:endParaRPr lang="en-US" i="1"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By 1934, he consolidated Najd, </a:t>
            </a:r>
            <a:r>
              <a:rPr lang="en-US" dirty="0" err="1" smtClean="0"/>
              <a:t>Hasa</a:t>
            </a:r>
            <a:r>
              <a:rPr lang="en-US" dirty="0" smtClean="0"/>
              <a:t>, </a:t>
            </a:r>
            <a:r>
              <a:rPr lang="en-US" dirty="0" err="1" smtClean="0"/>
              <a:t>Hijaz</a:t>
            </a:r>
            <a:r>
              <a:rPr lang="en-US" dirty="0" smtClean="0"/>
              <a:t> and ‘</a:t>
            </a:r>
            <a:r>
              <a:rPr lang="en-US" dirty="0" err="1" smtClean="0"/>
              <a:t>Asir</a:t>
            </a:r>
            <a:r>
              <a:rPr lang="en-US" dirty="0" smtClean="0"/>
              <a:t> into the Kingdom of Saudi Arabia. </a:t>
            </a:r>
          </a:p>
          <a:p>
            <a:pPr lvl="1"/>
            <a:r>
              <a:rPr lang="en-US" dirty="0" smtClean="0"/>
              <a:t>In so doing, he healed rifts within his own family, forced rival clans into submission, taken </a:t>
            </a:r>
            <a:r>
              <a:rPr lang="en-US" dirty="0" err="1" smtClean="0"/>
              <a:t>Hasa</a:t>
            </a:r>
            <a:r>
              <a:rPr lang="en-US" dirty="0" smtClean="0"/>
              <a:t> from the Turks and conquered Mecca and </a:t>
            </a:r>
            <a:r>
              <a:rPr lang="en-US" dirty="0" err="1" smtClean="0"/>
              <a:t>Hijaz</a:t>
            </a:r>
            <a:r>
              <a:rPr lang="en-US" dirty="0" smtClean="0"/>
              <a:t>. </a:t>
            </a:r>
          </a:p>
          <a:p>
            <a:r>
              <a:rPr lang="en-US" dirty="0" smtClean="0"/>
              <a:t>One of the major reasons for his success was than </a:t>
            </a:r>
            <a:r>
              <a:rPr lang="en-US" dirty="0" err="1" smtClean="0"/>
              <a:t>Ibn</a:t>
            </a:r>
            <a:r>
              <a:rPr lang="en-US" dirty="0" smtClean="0"/>
              <a:t> Saud formed the </a:t>
            </a:r>
            <a:r>
              <a:rPr lang="en-US" b="1" i="1" dirty="0" err="1" smtClean="0"/>
              <a:t>Ikhwan</a:t>
            </a:r>
            <a:r>
              <a:rPr lang="en-US" dirty="0" smtClean="0"/>
              <a:t> (Brotherhood) movement in which he recruited warlike Bedouins into service for Allah and used them to settle the land they conquered. </a:t>
            </a:r>
          </a:p>
          <a:p>
            <a:pPr lvl="1"/>
            <a:r>
              <a:rPr lang="en-US" dirty="0" smtClean="0"/>
              <a:t>The religious ideology of</a:t>
            </a:r>
            <a:r>
              <a:rPr lang="en-US" i="1" dirty="0" smtClean="0"/>
              <a:t> </a:t>
            </a:r>
            <a:r>
              <a:rPr lang="en-US" i="1" dirty="0" err="1" smtClean="0"/>
              <a:t>Ikhwan</a:t>
            </a:r>
            <a:r>
              <a:rPr lang="en-US" dirty="0" smtClean="0"/>
              <a:t> was a puritan zeal that helped bind the society fragmented by rivalries together. </a:t>
            </a:r>
          </a:p>
          <a:p>
            <a:pPr lvl="1"/>
            <a:r>
              <a:rPr lang="en-US" dirty="0" smtClean="0"/>
              <a:t>The </a:t>
            </a:r>
            <a:r>
              <a:rPr lang="en-US" i="1" dirty="0" err="1" smtClean="0"/>
              <a:t>Ikhwan</a:t>
            </a:r>
            <a:r>
              <a:rPr lang="en-US" dirty="0" smtClean="0"/>
              <a:t> served as the rallying cause that drove </a:t>
            </a:r>
            <a:r>
              <a:rPr lang="en-US" dirty="0" err="1" smtClean="0"/>
              <a:t>Ibn</a:t>
            </a:r>
            <a:r>
              <a:rPr lang="en-US" dirty="0" smtClean="0"/>
              <a:t> Saud’s forces from one military victory after another. </a:t>
            </a:r>
          </a:p>
          <a:p>
            <a:pPr lvl="1"/>
            <a:r>
              <a:rPr lang="en-US" dirty="0" err="1" smtClean="0"/>
              <a:t>Ibn</a:t>
            </a:r>
            <a:r>
              <a:rPr lang="en-US" dirty="0" smtClean="0"/>
              <a:t> Saud had a strong belief that he was fighting for a spiritual cause and that he was being directed by the will of Allah.</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le:Arabië kaart.gif">
            <a:hlinkClick r:id="rId2"/>
          </p:cNvPr>
          <p:cNvPicPr>
            <a:picLocks noChangeAspect="1" noChangeArrowheads="1"/>
          </p:cNvPicPr>
          <p:nvPr/>
        </p:nvPicPr>
        <p:blipFill>
          <a:blip r:embed="rId3"/>
          <a:srcRect/>
          <a:stretch>
            <a:fillRect/>
          </a:stretch>
        </p:blipFill>
        <p:spPr bwMode="auto">
          <a:xfrm>
            <a:off x="0" y="457200"/>
            <a:ext cx="9127699" cy="6400800"/>
          </a:xfrm>
          <a:prstGeom prst="rect">
            <a:avLst/>
          </a:prstGeom>
          <a:noFill/>
        </p:spPr>
      </p:pic>
      <p:pic>
        <p:nvPicPr>
          <p:cNvPr id="55300" name="Picture 4" descr="File:Ikhwan.jpg">
            <a:hlinkClick r:id="rId4"/>
          </p:cNvPr>
          <p:cNvPicPr>
            <a:picLocks noChangeAspect="1" noChangeArrowheads="1"/>
          </p:cNvPicPr>
          <p:nvPr/>
        </p:nvPicPr>
        <p:blipFill>
          <a:blip r:embed="rId5"/>
          <a:srcRect/>
          <a:stretch>
            <a:fillRect/>
          </a:stretch>
        </p:blipFill>
        <p:spPr bwMode="auto">
          <a:xfrm>
            <a:off x="6096000" y="0"/>
            <a:ext cx="3048000" cy="2540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Downfall of </a:t>
            </a:r>
            <a:r>
              <a:rPr lang="en-US" i="1" dirty="0" err="1" smtClean="0"/>
              <a:t>Ikhwan</a:t>
            </a:r>
            <a:endParaRPr lang="en-US" i="1" dirty="0"/>
          </a:p>
        </p:txBody>
      </p:sp>
      <p:sp>
        <p:nvSpPr>
          <p:cNvPr id="3" name="Content Placeholder 2"/>
          <p:cNvSpPr>
            <a:spLocks noGrp="1"/>
          </p:cNvSpPr>
          <p:nvPr>
            <p:ph idx="1"/>
          </p:nvPr>
        </p:nvSpPr>
        <p:spPr>
          <a:xfrm>
            <a:off x="0" y="1371600"/>
            <a:ext cx="8991600" cy="5334000"/>
          </a:xfrm>
        </p:spPr>
        <p:txBody>
          <a:bodyPr>
            <a:normAutofit fontScale="77500" lnSpcReduction="20000"/>
          </a:bodyPr>
          <a:lstStyle/>
          <a:p>
            <a:r>
              <a:rPr lang="en-US" dirty="0" smtClean="0"/>
              <a:t>After the conquest of the Hejaz, the </a:t>
            </a:r>
            <a:r>
              <a:rPr lang="en-US" dirty="0" err="1" smtClean="0"/>
              <a:t>Ikhwan</a:t>
            </a:r>
            <a:r>
              <a:rPr lang="en-US" dirty="0" smtClean="0"/>
              <a:t> leaders wanted to continue the expansion of the </a:t>
            </a:r>
            <a:r>
              <a:rPr lang="en-US" dirty="0" err="1" smtClean="0"/>
              <a:t>Wahhabist</a:t>
            </a:r>
            <a:r>
              <a:rPr lang="en-US" dirty="0" smtClean="0"/>
              <a:t> realm into the British protectorates of Transjordan, Iraq and </a:t>
            </a:r>
            <a:r>
              <a:rPr lang="en-US" dirty="0" smtClean="0"/>
              <a:t>Kuwait</a:t>
            </a:r>
          </a:p>
          <a:p>
            <a:r>
              <a:rPr lang="en-US" dirty="0" smtClean="0"/>
              <a:t>In </a:t>
            </a:r>
            <a:r>
              <a:rPr lang="en-US" dirty="0" smtClean="0"/>
              <a:t>August 1924, the </a:t>
            </a:r>
            <a:r>
              <a:rPr lang="en-US" dirty="0" err="1" smtClean="0"/>
              <a:t>Ikhwan</a:t>
            </a:r>
            <a:r>
              <a:rPr lang="en-US" dirty="0" smtClean="0"/>
              <a:t> militia traveled 1,600 kilometers (990 mi) from Najd </a:t>
            </a:r>
            <a:r>
              <a:rPr lang="en-US" dirty="0" smtClean="0"/>
              <a:t>to </a:t>
            </a:r>
            <a:r>
              <a:rPr lang="en-US" dirty="0" smtClean="0"/>
              <a:t>attack Transjordan </a:t>
            </a:r>
            <a:r>
              <a:rPr lang="en-US" dirty="0" smtClean="0"/>
              <a:t>under </a:t>
            </a:r>
            <a:r>
              <a:rPr lang="en-US" dirty="0" smtClean="0"/>
              <a:t>British protectorate. </a:t>
            </a:r>
            <a:endParaRPr lang="en-US" dirty="0" smtClean="0"/>
          </a:p>
          <a:p>
            <a:pPr lvl="1"/>
            <a:r>
              <a:rPr lang="en-US" dirty="0" smtClean="0"/>
              <a:t>Just </a:t>
            </a:r>
            <a:r>
              <a:rPr lang="en-US" dirty="0" smtClean="0"/>
              <a:t>15 kilometers off Amman, the raiders were spotted by the British RAF, which in turn attacked the </a:t>
            </a:r>
            <a:r>
              <a:rPr lang="en-US" dirty="0" err="1" smtClean="0"/>
              <a:t>Ikhwan</a:t>
            </a:r>
            <a:r>
              <a:rPr lang="en-US" dirty="0" smtClean="0"/>
              <a:t> using </a:t>
            </a:r>
            <a:r>
              <a:rPr lang="en-US" dirty="0" smtClean="0"/>
              <a:t>airplanes. The </a:t>
            </a:r>
            <a:r>
              <a:rPr lang="en-US" dirty="0" err="1" smtClean="0"/>
              <a:t>Ikhwan</a:t>
            </a:r>
            <a:r>
              <a:rPr lang="en-US" dirty="0" smtClean="0"/>
              <a:t> army suffered heavy casualties. It is reported that out of the 1500 raiders, only 100 </a:t>
            </a:r>
            <a:r>
              <a:rPr lang="en-US" dirty="0" smtClean="0"/>
              <a:t>escaped</a:t>
            </a:r>
          </a:p>
          <a:p>
            <a:pPr lvl="1"/>
            <a:r>
              <a:rPr lang="en-US" dirty="0" err="1" smtClean="0"/>
              <a:t>ibn</a:t>
            </a:r>
            <a:r>
              <a:rPr lang="en-US" dirty="0" smtClean="0"/>
              <a:t> Saud, however, refused to agree to </a:t>
            </a:r>
            <a:r>
              <a:rPr lang="en-US" dirty="0" err="1" smtClean="0"/>
              <a:t>thes</a:t>
            </a:r>
            <a:r>
              <a:rPr lang="en-US" dirty="0" smtClean="0"/>
              <a:t> raids, </a:t>
            </a:r>
            <a:r>
              <a:rPr lang="en-US" dirty="0" smtClean="0"/>
              <a:t>recognizing the danger of a direct conflict with the British. The </a:t>
            </a:r>
            <a:r>
              <a:rPr lang="en-US" dirty="0" err="1" smtClean="0"/>
              <a:t>Ikhwan</a:t>
            </a:r>
            <a:r>
              <a:rPr lang="en-US" dirty="0" smtClean="0"/>
              <a:t> </a:t>
            </a:r>
            <a:r>
              <a:rPr lang="en-US" dirty="0" smtClean="0"/>
              <a:t>, accused </a:t>
            </a:r>
            <a:r>
              <a:rPr lang="en-US" dirty="0" err="1" smtClean="0"/>
              <a:t>ibn</a:t>
            </a:r>
            <a:r>
              <a:rPr lang="en-US" dirty="0" smtClean="0"/>
              <a:t> Saud of failing to adhere to </a:t>
            </a:r>
            <a:r>
              <a:rPr lang="en-US" dirty="0" err="1" smtClean="0"/>
              <a:t>Wahhabism</a:t>
            </a:r>
            <a:r>
              <a:rPr lang="en-US" dirty="0" smtClean="0"/>
              <a:t>  and revolted </a:t>
            </a:r>
            <a:r>
              <a:rPr lang="en-US" dirty="0" smtClean="0"/>
              <a:t>but were defeated in the Battle of </a:t>
            </a:r>
            <a:r>
              <a:rPr lang="en-US" dirty="0" err="1" smtClean="0"/>
              <a:t>Sabilla</a:t>
            </a:r>
            <a:r>
              <a:rPr lang="en-US" dirty="0" smtClean="0"/>
              <a:t> in </a:t>
            </a:r>
            <a:r>
              <a:rPr lang="en-US" dirty="0" smtClean="0"/>
              <a:t>1930</a:t>
            </a:r>
          </a:p>
          <a:p>
            <a:pPr lvl="1"/>
            <a:r>
              <a:rPr lang="en-US" dirty="0" smtClean="0"/>
              <a:t>the </a:t>
            </a:r>
            <a:r>
              <a:rPr lang="en-US" dirty="0" err="1" smtClean="0"/>
              <a:t>Ikhwan</a:t>
            </a:r>
            <a:r>
              <a:rPr lang="en-US" dirty="0" smtClean="0"/>
              <a:t> leadership were massacred</a:t>
            </a:r>
            <a:r>
              <a:rPr lang="en-US" dirty="0" smtClean="0"/>
              <a:t>.</a:t>
            </a:r>
          </a:p>
          <a:p>
            <a:pPr lvl="1"/>
            <a:r>
              <a:rPr lang="en-US" dirty="0" smtClean="0"/>
              <a:t>They were reorganized into Saudi Arabian National Guard which is the King’s personal guard</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Coming to terms</a:t>
            </a:r>
            <a:endParaRPr lang="en-US" dirty="0"/>
          </a:p>
        </p:txBody>
      </p:sp>
      <p:sp>
        <p:nvSpPr>
          <p:cNvPr id="3" name="Content Placeholder 2"/>
          <p:cNvSpPr>
            <a:spLocks noGrp="1"/>
          </p:cNvSpPr>
          <p:nvPr>
            <p:ph idx="1"/>
          </p:nvPr>
        </p:nvSpPr>
        <p:spPr>
          <a:xfrm>
            <a:off x="152400" y="1066800"/>
            <a:ext cx="8991600" cy="5791200"/>
          </a:xfrm>
        </p:spPr>
        <p:txBody>
          <a:bodyPr>
            <a:normAutofit fontScale="92500" lnSpcReduction="10000"/>
          </a:bodyPr>
          <a:lstStyle/>
          <a:p>
            <a:r>
              <a:rPr lang="en-US" dirty="0" err="1" smtClean="0"/>
              <a:t>Ibn</a:t>
            </a:r>
            <a:r>
              <a:rPr lang="en-US" dirty="0" smtClean="0"/>
              <a:t> </a:t>
            </a:r>
            <a:r>
              <a:rPr lang="en-US" dirty="0" err="1" smtClean="0"/>
              <a:t>Sa’ud</a:t>
            </a:r>
            <a:r>
              <a:rPr lang="en-US" dirty="0" smtClean="0"/>
              <a:t> had led the </a:t>
            </a:r>
            <a:r>
              <a:rPr lang="en-US" dirty="0" err="1" smtClean="0"/>
              <a:t>Wahhabis</a:t>
            </a:r>
            <a:r>
              <a:rPr lang="en-US" dirty="0" smtClean="0"/>
              <a:t> in becoming the new masters of Arabia raised concerns among the rest of Islam and neighboring states:</a:t>
            </a:r>
          </a:p>
          <a:p>
            <a:pPr marL="971550" lvl="1" indent="-514350">
              <a:buFont typeface="+mj-lt"/>
              <a:buAutoNum type="arabicPeriod"/>
            </a:pPr>
            <a:r>
              <a:rPr lang="en-US" dirty="0" err="1" smtClean="0"/>
              <a:t>Wahabbis</a:t>
            </a:r>
            <a:r>
              <a:rPr lang="en-US" dirty="0" smtClean="0"/>
              <a:t> were puritan fanatics that considered other Muslims to be “polytheists” and now controlled access to the </a:t>
            </a:r>
            <a:r>
              <a:rPr lang="en-US" dirty="0" err="1" smtClean="0"/>
              <a:t>Ka’ba</a:t>
            </a:r>
            <a:endParaRPr lang="en-US" dirty="0" smtClean="0"/>
          </a:p>
          <a:p>
            <a:pPr marL="971550" lvl="1" indent="-514350">
              <a:buFont typeface="+mj-lt"/>
              <a:buAutoNum type="arabicPeriod"/>
            </a:pPr>
            <a:r>
              <a:rPr lang="en-US" dirty="0" err="1" smtClean="0"/>
              <a:t>ibn</a:t>
            </a:r>
            <a:r>
              <a:rPr lang="en-US" dirty="0" smtClean="0"/>
              <a:t> </a:t>
            </a:r>
            <a:r>
              <a:rPr lang="en-US" dirty="0" err="1" smtClean="0"/>
              <a:t>Sa’ud</a:t>
            </a:r>
            <a:r>
              <a:rPr lang="en-US" dirty="0" smtClean="0"/>
              <a:t> was the arch rival of the Hashemite family, which the British placed in charge of neighboring Transjordan and Iraq</a:t>
            </a:r>
          </a:p>
          <a:p>
            <a:r>
              <a:rPr lang="en-US" dirty="0" err="1" smtClean="0"/>
              <a:t>ibn</a:t>
            </a:r>
            <a:r>
              <a:rPr lang="en-US" dirty="0" smtClean="0"/>
              <a:t> </a:t>
            </a:r>
            <a:r>
              <a:rPr lang="en-US" dirty="0" err="1" smtClean="0"/>
              <a:t>Sa’ud</a:t>
            </a:r>
            <a:r>
              <a:rPr lang="en-US" dirty="0" smtClean="0"/>
              <a:t> called an Islamic conference in Mecca June 7, 1926 in order to provide other </a:t>
            </a:r>
            <a:r>
              <a:rPr lang="en-US" dirty="0" err="1" smtClean="0"/>
              <a:t>ulama</a:t>
            </a:r>
            <a:r>
              <a:rPr lang="en-US" dirty="0" smtClean="0"/>
              <a:t> opportunity to meet with his </a:t>
            </a:r>
            <a:r>
              <a:rPr lang="en-US" dirty="0" err="1" smtClean="0"/>
              <a:t>Wahhabi</a:t>
            </a:r>
            <a:r>
              <a:rPr lang="en-US" dirty="0" smtClean="0"/>
              <a:t> </a:t>
            </a:r>
            <a:r>
              <a:rPr lang="en-US" dirty="0" err="1" smtClean="0"/>
              <a:t>ulama</a:t>
            </a:r>
            <a:endParaRPr lang="en-US" dirty="0" smtClean="0"/>
          </a:p>
          <a:p>
            <a:pPr lvl="1"/>
            <a:r>
              <a:rPr lang="en-US" dirty="0" smtClean="0"/>
              <a:t>other Muslim delegates were impressed with </a:t>
            </a:r>
            <a:r>
              <a:rPr lang="en-US" smtClean="0"/>
              <a:t>the wisdom of </a:t>
            </a:r>
            <a:r>
              <a:rPr lang="en-US" dirty="0" smtClean="0"/>
              <a:t>the tall monarch</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Saudi Government</a:t>
            </a:r>
            <a:endParaRPr lang="en-US"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After 1934, </a:t>
            </a:r>
            <a:r>
              <a:rPr lang="en-US" dirty="0" err="1" smtClean="0"/>
              <a:t>Ibn</a:t>
            </a:r>
            <a:r>
              <a:rPr lang="en-US" dirty="0" smtClean="0"/>
              <a:t> Saud spent the next almost twenty years developing an elaborate patrimonial government. </a:t>
            </a:r>
            <a:endParaRPr lang="en-US" dirty="0" smtClean="0"/>
          </a:p>
          <a:p>
            <a:r>
              <a:rPr lang="en-US" dirty="0" smtClean="0"/>
              <a:t>The </a:t>
            </a:r>
            <a:r>
              <a:rPr lang="en-US" dirty="0" smtClean="0"/>
              <a:t>discovery of oil at </a:t>
            </a:r>
            <a:r>
              <a:rPr lang="en-US" b="1" dirty="0" smtClean="0"/>
              <a:t>Jebel Dhahran in 1938 </a:t>
            </a:r>
            <a:r>
              <a:rPr lang="en-US" dirty="0" smtClean="0"/>
              <a:t>propelled the government to be one of the richest in the world. </a:t>
            </a:r>
            <a:endParaRPr lang="en-US" dirty="0" smtClean="0"/>
          </a:p>
          <a:p>
            <a:pPr lvl="1"/>
            <a:r>
              <a:rPr lang="en-US" dirty="0" smtClean="0"/>
              <a:t>When </a:t>
            </a:r>
            <a:r>
              <a:rPr lang="en-US" dirty="0" err="1" smtClean="0"/>
              <a:t>Ibn</a:t>
            </a:r>
            <a:r>
              <a:rPr lang="en-US" dirty="0" smtClean="0"/>
              <a:t> Saud died in 1953, his annual income was close to $275 million. </a:t>
            </a:r>
            <a:endParaRPr lang="en-US" dirty="0" smtClean="0"/>
          </a:p>
          <a:p>
            <a:r>
              <a:rPr lang="en-US" dirty="0" smtClean="0"/>
              <a:t>Even </a:t>
            </a:r>
            <a:r>
              <a:rPr lang="en-US" dirty="0" smtClean="0"/>
              <a:t>today, Saudi Arabia represents one of the world’s greatest </a:t>
            </a:r>
            <a:r>
              <a:rPr lang="en-US" b="1" dirty="0" smtClean="0"/>
              <a:t>patriarchies</a:t>
            </a:r>
            <a:r>
              <a:rPr lang="en-US" dirty="0" smtClean="0"/>
              <a:t>. </a:t>
            </a:r>
            <a:endParaRPr lang="en-US" dirty="0" smtClean="0"/>
          </a:p>
          <a:p>
            <a:pPr lvl="1"/>
            <a:r>
              <a:rPr lang="en-US" dirty="0" smtClean="0"/>
              <a:t>It </a:t>
            </a:r>
            <a:r>
              <a:rPr lang="en-US" dirty="0" smtClean="0"/>
              <a:t>is operated as a giant personal household. </a:t>
            </a:r>
            <a:endParaRPr lang="en-US" dirty="0" smtClean="0"/>
          </a:p>
          <a:p>
            <a:pPr lvl="1"/>
            <a:r>
              <a:rPr lang="en-US" dirty="0" smtClean="0"/>
              <a:t>In </a:t>
            </a:r>
            <a:r>
              <a:rPr lang="en-US" dirty="0" smtClean="0"/>
              <a:t>a system of patrimonial rule, the leader relies very strongly on constant face-to-face contact as a means to control personalities. </a:t>
            </a:r>
            <a:endParaRPr lang="en-US" dirty="0" smtClean="0"/>
          </a:p>
          <a:p>
            <a:pPr lvl="1"/>
            <a:r>
              <a:rPr lang="en-US" dirty="0" smtClean="0"/>
              <a:t>At </a:t>
            </a:r>
            <a:r>
              <a:rPr lang="en-US" dirty="0" smtClean="0"/>
              <a:t>the heart of the government is the family of the ruler. </a:t>
            </a:r>
            <a:endParaRPr lang="en-US" dirty="0" smtClean="0"/>
          </a:p>
          <a:p>
            <a:pPr lvl="1"/>
            <a:r>
              <a:rPr lang="en-US" dirty="0" err="1" smtClean="0"/>
              <a:t>Ibn</a:t>
            </a:r>
            <a:r>
              <a:rPr lang="en-US" dirty="0" smtClean="0"/>
              <a:t> </a:t>
            </a:r>
            <a:r>
              <a:rPr lang="en-US" dirty="0" smtClean="0"/>
              <a:t>Saud had an estimated 300 wives and the countless princes are the his ministers. </a:t>
            </a:r>
            <a:endParaRPr lang="en-US" dirty="0" smtClean="0"/>
          </a:p>
          <a:p>
            <a:pPr lvl="1"/>
            <a:r>
              <a:rPr lang="en-US" dirty="0" smtClean="0"/>
              <a:t>It </a:t>
            </a:r>
            <a:r>
              <a:rPr lang="en-US" dirty="0" smtClean="0"/>
              <a:t>is estimated there is one prince for every 5,000 people in Saudi Arabia. </a:t>
            </a:r>
            <a:endParaRPr lang="en-US" dirty="0" smtClean="0"/>
          </a:p>
          <a:p>
            <a:pPr lvl="1"/>
            <a:r>
              <a:rPr lang="en-US" dirty="0" smtClean="0"/>
              <a:t>There </a:t>
            </a:r>
            <a:r>
              <a:rPr lang="en-US" dirty="0" smtClean="0"/>
              <a:t>is purpose in marrying many wives. </a:t>
            </a:r>
            <a:r>
              <a:rPr lang="en-US" dirty="0" err="1" smtClean="0"/>
              <a:t>Ibn</a:t>
            </a:r>
            <a:r>
              <a:rPr lang="en-US" dirty="0" smtClean="0"/>
              <a:t> Saud often married the widows and adopted the orphan children of important </a:t>
            </a:r>
            <a:r>
              <a:rPr lang="en-US" b="1" dirty="0" smtClean="0"/>
              <a:t>allies</a:t>
            </a:r>
            <a:r>
              <a:rPr lang="en-US" dirty="0" smtClean="0"/>
              <a:t> and </a:t>
            </a:r>
            <a:r>
              <a:rPr lang="en-US" b="1" dirty="0" smtClean="0"/>
              <a:t>rivals</a:t>
            </a:r>
            <a:r>
              <a:rPr lang="en-US" dirty="0" smtClean="0"/>
              <a:t> killed in battle in order </a:t>
            </a:r>
            <a:r>
              <a:rPr lang="en-US" b="1" dirty="0" smtClean="0"/>
              <a:t>to seal lasting friendly relationships with their families</a:t>
            </a:r>
            <a:r>
              <a:rPr lang="en-US" dirty="0" smtClean="0"/>
              <a:t>. Through the years, he married into all the leading families in Arabia including the </a:t>
            </a:r>
            <a:r>
              <a:rPr lang="en-US" dirty="0" err="1" smtClean="0"/>
              <a:t>Wahhabis</a:t>
            </a:r>
            <a:r>
              <a:rPr lang="en-US" dirty="0" smtClean="0"/>
              <a:t>, the </a:t>
            </a:r>
            <a:r>
              <a:rPr lang="en-US" dirty="0" err="1" smtClean="0"/>
              <a:t>Rashids</a:t>
            </a:r>
            <a:r>
              <a:rPr lang="en-US" dirty="0" smtClean="0"/>
              <a:t>, and many others.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Patrimonial Leadership Model</a:t>
            </a:r>
            <a:endParaRPr lang="en-US" dirty="0"/>
          </a:p>
        </p:txBody>
      </p:sp>
      <p:sp>
        <p:nvSpPr>
          <p:cNvPr id="3" name="Content Placeholder 2"/>
          <p:cNvSpPr>
            <a:spLocks noGrp="1"/>
          </p:cNvSpPr>
          <p:nvPr>
            <p:ph idx="1"/>
          </p:nvPr>
        </p:nvSpPr>
        <p:spPr>
          <a:xfrm>
            <a:off x="457200" y="1295400"/>
            <a:ext cx="8534400" cy="5562600"/>
          </a:xfrm>
        </p:spPr>
        <p:txBody>
          <a:bodyPr>
            <a:normAutofit fontScale="77500" lnSpcReduction="20000"/>
          </a:bodyPr>
          <a:lstStyle/>
          <a:p>
            <a:r>
              <a:rPr lang="en-US" dirty="0" smtClean="0"/>
              <a:t>The Patrimonial leader represents a father figure who always encourages his children to come to him with their troubles. </a:t>
            </a:r>
            <a:endParaRPr lang="en-US" dirty="0" smtClean="0"/>
          </a:p>
          <a:p>
            <a:r>
              <a:rPr lang="en-US" dirty="0" err="1" smtClean="0"/>
              <a:t>Ibn</a:t>
            </a:r>
            <a:r>
              <a:rPr lang="en-US" dirty="0" smtClean="0"/>
              <a:t> </a:t>
            </a:r>
            <a:r>
              <a:rPr lang="en-US" dirty="0" smtClean="0"/>
              <a:t>Saud was famous for his devotion to hearing the compliments and complaints of all his subjects who came to him regardless of their social status or position in life. </a:t>
            </a:r>
            <a:endParaRPr lang="en-US" dirty="0" smtClean="0"/>
          </a:p>
          <a:p>
            <a:pPr lvl="1"/>
            <a:r>
              <a:rPr lang="en-US" dirty="0" smtClean="0"/>
              <a:t>When </a:t>
            </a:r>
            <a:r>
              <a:rPr lang="en-US" dirty="0" smtClean="0"/>
              <a:t>the visitor departed, they always received a gift from the patriarch and left as well with a deeper loyalty to their benevolent king. </a:t>
            </a:r>
            <a:endParaRPr lang="en-US" dirty="0" smtClean="0"/>
          </a:p>
          <a:p>
            <a:r>
              <a:rPr lang="en-US" dirty="0" smtClean="0"/>
              <a:t>Under </a:t>
            </a:r>
            <a:r>
              <a:rPr lang="en-US" dirty="0" smtClean="0"/>
              <a:t>his guidance, Saudi Arabia achieved order and tranquility rather than internal strife and foreign domination. </a:t>
            </a:r>
            <a:endParaRPr lang="en-US" dirty="0" smtClean="0"/>
          </a:p>
          <a:p>
            <a:r>
              <a:rPr lang="en-US" dirty="0" smtClean="0"/>
              <a:t>On </a:t>
            </a:r>
            <a:r>
              <a:rPr lang="en-US" dirty="0" smtClean="0"/>
              <a:t>the downside, with a patrimonial system, sudden and great wealth seldom lead to reform and modernization. </a:t>
            </a:r>
            <a:endParaRPr lang="en-US" dirty="0" smtClean="0"/>
          </a:p>
          <a:p>
            <a:pPr lvl="1"/>
            <a:r>
              <a:rPr lang="en-US" dirty="0" smtClean="0"/>
              <a:t>These </a:t>
            </a:r>
            <a:r>
              <a:rPr lang="en-US" dirty="0" smtClean="0"/>
              <a:t>resources become clogged in the pockets of the patrimonial family. </a:t>
            </a:r>
            <a:endParaRPr lang="en-US" dirty="0" smtClean="0"/>
          </a:p>
          <a:p>
            <a:pPr lvl="1"/>
            <a:r>
              <a:rPr lang="en-US" dirty="0" smtClean="0"/>
              <a:t>The </a:t>
            </a:r>
            <a:r>
              <a:rPr lang="en-US" dirty="0" smtClean="0"/>
              <a:t>result is Rolls </a:t>
            </a:r>
            <a:r>
              <a:rPr lang="en-US" dirty="0" err="1" smtClean="0"/>
              <a:t>Royces</a:t>
            </a:r>
            <a:r>
              <a:rPr lang="en-US" dirty="0" smtClean="0"/>
              <a:t> and 25-million dollar palaces alongside abject poverty and illiteracy.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8" name="Picture 8" descr="http://t3.gstatic.com/images?q=tbn:ANd9GcQ6EhORgeZuzzGxwlL5uiA7k2dJ-7gY_Ept8JAhPr24SsMfkZpE"/>
          <p:cNvPicPr>
            <a:picLocks noChangeAspect="1" noChangeArrowheads="1"/>
          </p:cNvPicPr>
          <p:nvPr/>
        </p:nvPicPr>
        <p:blipFill>
          <a:blip r:embed="rId2"/>
          <a:srcRect/>
          <a:stretch>
            <a:fillRect/>
          </a:stretch>
        </p:blipFill>
        <p:spPr bwMode="auto">
          <a:xfrm>
            <a:off x="5181599" y="3352800"/>
            <a:ext cx="4637649" cy="3505200"/>
          </a:xfrm>
          <a:prstGeom prst="rect">
            <a:avLst/>
          </a:prstGeom>
          <a:noFill/>
        </p:spPr>
      </p:pic>
      <p:pic>
        <p:nvPicPr>
          <p:cNvPr id="56326" name="Picture 6" descr="http://media.cnbc.com/i/CNBC/Sections/News_And_Analysis/_News/_SLIDESHOWS/_EUROPE_SLIDESHOWS/_RichestWeddingGuests/CNBC_richest_royal_wedding_guests_binabdulaziz.jpg"/>
          <p:cNvPicPr>
            <a:picLocks noChangeAspect="1" noChangeArrowheads="1"/>
          </p:cNvPicPr>
          <p:nvPr/>
        </p:nvPicPr>
        <p:blipFill>
          <a:blip r:embed="rId3"/>
          <a:srcRect/>
          <a:stretch>
            <a:fillRect/>
          </a:stretch>
        </p:blipFill>
        <p:spPr bwMode="auto">
          <a:xfrm>
            <a:off x="-457200" y="0"/>
            <a:ext cx="5029200" cy="3352800"/>
          </a:xfrm>
          <a:prstGeom prst="rect">
            <a:avLst/>
          </a:prstGeom>
          <a:noFill/>
        </p:spPr>
      </p:pic>
      <p:pic>
        <p:nvPicPr>
          <p:cNvPr id="56322" name="Picture 2" descr="http://1.bp.blogspot.com/_ghmZMhXpoho/SvVu6sajlCI/AAAAAAAAAKs/jR_pJWdPdh8/s320/ksa-local_419656.jpg"/>
          <p:cNvPicPr>
            <a:picLocks noChangeAspect="1" noChangeArrowheads="1"/>
          </p:cNvPicPr>
          <p:nvPr/>
        </p:nvPicPr>
        <p:blipFill>
          <a:blip r:embed="rId4"/>
          <a:srcRect/>
          <a:stretch>
            <a:fillRect/>
          </a:stretch>
        </p:blipFill>
        <p:spPr bwMode="auto">
          <a:xfrm>
            <a:off x="-1" y="3352800"/>
            <a:ext cx="5241421" cy="3505200"/>
          </a:xfrm>
          <a:prstGeom prst="rect">
            <a:avLst/>
          </a:prstGeom>
          <a:noFill/>
        </p:spPr>
      </p:pic>
      <p:pic>
        <p:nvPicPr>
          <p:cNvPr id="56324" name="Picture 4" descr="http://cdn8.wn.com/vp/i/15/9824c8a2ea82e1.jpg"/>
          <p:cNvPicPr>
            <a:picLocks noChangeAspect="1" noChangeArrowheads="1"/>
          </p:cNvPicPr>
          <p:nvPr/>
        </p:nvPicPr>
        <p:blipFill>
          <a:blip r:embed="rId5"/>
          <a:srcRect/>
          <a:stretch>
            <a:fillRect/>
          </a:stretch>
        </p:blipFill>
        <p:spPr bwMode="auto">
          <a:xfrm>
            <a:off x="4065973" y="0"/>
            <a:ext cx="5078027" cy="3352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Saudi Oil</a:t>
            </a:r>
            <a:endParaRPr lang="en-US" dirty="0"/>
          </a:p>
        </p:txBody>
      </p:sp>
      <p:sp>
        <p:nvSpPr>
          <p:cNvPr id="3" name="Content Placeholder 2"/>
          <p:cNvSpPr>
            <a:spLocks noGrp="1"/>
          </p:cNvSpPr>
          <p:nvPr>
            <p:ph idx="1"/>
          </p:nvPr>
        </p:nvSpPr>
        <p:spPr>
          <a:xfrm>
            <a:off x="304800" y="1066800"/>
            <a:ext cx="8839200" cy="5791200"/>
          </a:xfrm>
        </p:spPr>
        <p:txBody>
          <a:bodyPr>
            <a:normAutofit lnSpcReduction="10000"/>
          </a:bodyPr>
          <a:lstStyle/>
          <a:p>
            <a:r>
              <a:rPr lang="en-US" dirty="0" smtClean="0"/>
              <a:t>From WWI it was learned that oil would be necessary to win future wars</a:t>
            </a:r>
          </a:p>
          <a:p>
            <a:r>
              <a:rPr lang="en-US" dirty="0" smtClean="0"/>
              <a:t>First, the Anglo-Persian Oil Company was established, prospectors claimed there was no oil in Saudi Arabia except in eastern seaboard of al-</a:t>
            </a:r>
            <a:r>
              <a:rPr lang="en-US" dirty="0" err="1" smtClean="0"/>
              <a:t>Hasa</a:t>
            </a:r>
            <a:endParaRPr lang="en-US" dirty="0" smtClean="0"/>
          </a:p>
          <a:p>
            <a:r>
              <a:rPr lang="en-US" dirty="0" smtClean="0"/>
              <a:t>After the depression hit, the number of pilgrimages per year fell from 100,000 to below </a:t>
            </a:r>
            <a:r>
              <a:rPr lang="en-US" dirty="0" smtClean="0"/>
              <a:t>40,000.</a:t>
            </a:r>
            <a:r>
              <a:rPr lang="en-US" baseline="30000" dirty="0" smtClean="0"/>
              <a:t> </a:t>
            </a:r>
            <a:r>
              <a:rPr lang="en-US" dirty="0" smtClean="0"/>
              <a:t>This </a:t>
            </a:r>
            <a:r>
              <a:rPr lang="en-US" dirty="0" smtClean="0"/>
              <a:t>hurt their economy greatly and they needed to find alternate sources of income. This </a:t>
            </a:r>
            <a:r>
              <a:rPr lang="en-US" dirty="0" smtClean="0"/>
              <a:t>caused the </a:t>
            </a:r>
            <a:r>
              <a:rPr lang="en-US" dirty="0" smtClean="0"/>
              <a:t>King </a:t>
            </a:r>
            <a:r>
              <a:rPr lang="en-US" dirty="0" smtClean="0"/>
              <a:t>to </a:t>
            </a:r>
            <a:r>
              <a:rPr lang="en-US" dirty="0" smtClean="0"/>
              <a:t>get serious about the search for </a:t>
            </a:r>
            <a:r>
              <a:rPr lang="en-US" dirty="0" smtClean="0"/>
              <a:t>oil</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Mandate</a:t>
            </a:r>
            <a:endParaRPr lang="en-US" dirty="0"/>
          </a:p>
        </p:txBody>
      </p:sp>
      <p:sp>
        <p:nvSpPr>
          <p:cNvPr id="3" name="Content Placeholder 2"/>
          <p:cNvSpPr>
            <a:spLocks noGrp="1"/>
          </p:cNvSpPr>
          <p:nvPr>
            <p:ph idx="1"/>
          </p:nvPr>
        </p:nvSpPr>
        <p:spPr>
          <a:xfrm>
            <a:off x="457200" y="1600200"/>
            <a:ext cx="8686800" cy="5105400"/>
          </a:xfrm>
        </p:spPr>
        <p:txBody>
          <a:bodyPr/>
          <a:lstStyle/>
          <a:p>
            <a:r>
              <a:rPr lang="en-US" dirty="0" smtClean="0"/>
              <a:t>Britain and France encountered two difficulties with the Sykes-Picot boundaries:</a:t>
            </a:r>
          </a:p>
          <a:p>
            <a:pPr marL="971550" lvl="1" indent="-514350">
              <a:buFont typeface="+mj-lt"/>
              <a:buAutoNum type="arabicPeriod"/>
            </a:pPr>
            <a:r>
              <a:rPr lang="en-US" dirty="0" smtClean="0"/>
              <a:t>previous concessions for oil rich Mosul region were not considered and this raised conflicts</a:t>
            </a:r>
          </a:p>
          <a:p>
            <a:pPr marL="971550" lvl="1" indent="-514350">
              <a:buFont typeface="+mj-lt"/>
              <a:buAutoNum type="arabicPeriod"/>
            </a:pPr>
            <a:r>
              <a:rPr lang="en-US" dirty="0" smtClean="0"/>
              <a:t>League of Nations resolved that Britain should honor the Balfour Declaration but no provision for the Zionists was made with Sykes-Picot</a:t>
            </a:r>
          </a:p>
          <a:p>
            <a:pPr marL="571500" indent="-514350"/>
            <a:r>
              <a:rPr lang="en-US" dirty="0" smtClean="0"/>
              <a:t>Following World War I, King </a:t>
            </a:r>
            <a:r>
              <a:rPr lang="en-US" dirty="0" err="1" smtClean="0"/>
              <a:t>Faysal</a:t>
            </a:r>
            <a:r>
              <a:rPr lang="en-US" dirty="0" smtClean="0"/>
              <a:t> moved into Damascus and set up an Arab state in Syria on October 1, 1918.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“Discovery” of Middle East Oil</a:t>
            </a:r>
            <a:endParaRPr lang="en-US" dirty="0"/>
          </a:p>
        </p:txBody>
      </p:sp>
      <p:sp>
        <p:nvSpPr>
          <p:cNvPr id="3" name="Content Placeholder 2"/>
          <p:cNvSpPr>
            <a:spLocks noGrp="1"/>
          </p:cNvSpPr>
          <p:nvPr>
            <p:ph idx="1"/>
          </p:nvPr>
        </p:nvSpPr>
        <p:spPr>
          <a:xfrm>
            <a:off x="228600" y="1066800"/>
            <a:ext cx="8915400" cy="5791200"/>
          </a:xfrm>
        </p:spPr>
        <p:txBody>
          <a:bodyPr>
            <a:normAutofit lnSpcReduction="10000"/>
          </a:bodyPr>
          <a:lstStyle/>
          <a:p>
            <a:r>
              <a:rPr lang="en-US" dirty="0" smtClean="0"/>
              <a:t>Following 1892 when archeology professor Jacques de Morgan discovered oil in ancient Susa of Western Iran, a flurry of oil prospectors came looking for oil in Middle East</a:t>
            </a:r>
          </a:p>
          <a:p>
            <a:r>
              <a:rPr lang="en-US" dirty="0" smtClean="0"/>
              <a:t>Since ancient times, oil was known in the region of eastern Iraq to bubble up from the ground.</a:t>
            </a:r>
          </a:p>
          <a:p>
            <a:r>
              <a:rPr lang="en-US" dirty="0" smtClean="0"/>
              <a:t>before and during World War I, the potential of petroleum products for fuels was realized to be superior to that of coal. The major powers sought global sources of new resource.</a:t>
            </a:r>
          </a:p>
          <a:p>
            <a:r>
              <a:rPr lang="en-US" dirty="0" smtClean="0"/>
              <a:t>British established exclusive oil rights (concession) in western Iran 1908 with Anglo-Persian Oil Co.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Mosul Oil</a:t>
            </a:r>
            <a:endParaRPr lang="en-US" dirty="0"/>
          </a:p>
        </p:txBody>
      </p:sp>
      <p:sp>
        <p:nvSpPr>
          <p:cNvPr id="4" name="Content Placeholder 3"/>
          <p:cNvSpPr>
            <a:spLocks noGrp="1"/>
          </p:cNvSpPr>
          <p:nvPr>
            <p:ph sz="half" idx="1"/>
          </p:nvPr>
        </p:nvSpPr>
        <p:spPr>
          <a:xfrm>
            <a:off x="0" y="4114800"/>
            <a:ext cx="4724400" cy="2743200"/>
          </a:xfrm>
        </p:spPr>
        <p:txBody>
          <a:bodyPr>
            <a:normAutofit lnSpcReduction="10000"/>
          </a:bodyPr>
          <a:lstStyle/>
          <a:p>
            <a:r>
              <a:rPr lang="en-US" dirty="0" smtClean="0"/>
              <a:t>Chester group still got a foot in door by securing a concession to construct railroads in Ottoman Mosul</a:t>
            </a:r>
          </a:p>
          <a:p>
            <a:r>
              <a:rPr lang="en-US" dirty="0" smtClean="0"/>
              <a:t>Sykes-Picot did not take oil into consideration</a:t>
            </a:r>
            <a:endParaRPr lang="en-US" dirty="0"/>
          </a:p>
        </p:txBody>
      </p:sp>
      <p:sp>
        <p:nvSpPr>
          <p:cNvPr id="5" name="Content Placeholder 4"/>
          <p:cNvSpPr>
            <a:spLocks noGrp="1"/>
          </p:cNvSpPr>
          <p:nvPr>
            <p:ph sz="half" idx="2"/>
          </p:nvPr>
        </p:nvSpPr>
        <p:spPr>
          <a:xfrm>
            <a:off x="0" y="914400"/>
            <a:ext cx="8915400" cy="3230563"/>
          </a:xfrm>
        </p:spPr>
        <p:txBody>
          <a:bodyPr>
            <a:normAutofit lnSpcReduction="10000"/>
          </a:bodyPr>
          <a:lstStyle/>
          <a:p>
            <a:r>
              <a:rPr lang="en-US" dirty="0" smtClean="0"/>
              <a:t>Other countries scrambled to Sultan Abdul </a:t>
            </a:r>
            <a:r>
              <a:rPr lang="en-US" dirty="0" err="1" smtClean="0"/>
              <a:t>Hamid</a:t>
            </a:r>
            <a:r>
              <a:rPr lang="en-US" dirty="0" smtClean="0"/>
              <a:t> II in 1904-1912 to establish concessions for oil known to be present in commercial proportions around Mosul</a:t>
            </a:r>
          </a:p>
          <a:p>
            <a:r>
              <a:rPr lang="en-US" dirty="0" smtClean="0"/>
              <a:t>In order to shut out the competition, the British, Dutch and Germans formed the Turkish Petroleum Company in 1912 (British held 50%, Dutch and Germans 25% each)</a:t>
            </a:r>
          </a:p>
          <a:p>
            <a:pPr lvl="1"/>
            <a:r>
              <a:rPr lang="en-US" dirty="0" smtClean="0"/>
              <a:t>American prospectors under the Chester Group were excluded along with the French.</a:t>
            </a:r>
            <a:endParaRPr lang="en-US" dirty="0"/>
          </a:p>
        </p:txBody>
      </p:sp>
      <p:pic>
        <p:nvPicPr>
          <p:cNvPr id="3074" name="Picture 2" descr="http://www.geoexpro.com/ckfinder/userfiles/images/2008%20-%20Vol%205/No%205/History%20of%20Oil%20Iran%20the%20Centenary%20of%20the%20First%20oil%20well/olje1908_464.jpeg"/>
          <p:cNvPicPr>
            <a:picLocks noChangeAspect="1" noChangeArrowheads="1"/>
          </p:cNvPicPr>
          <p:nvPr/>
        </p:nvPicPr>
        <p:blipFill>
          <a:blip r:embed="rId2"/>
          <a:srcRect/>
          <a:stretch>
            <a:fillRect/>
          </a:stretch>
        </p:blipFill>
        <p:spPr bwMode="auto">
          <a:xfrm>
            <a:off x="4724400" y="4114799"/>
            <a:ext cx="4419600" cy="2743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San Remo Agreement</a:t>
            </a:r>
            <a:endParaRPr lang="en-US" dirty="0"/>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dirty="0" smtClean="0"/>
              <a:t>British faced the awkward position of having controlling oil rights in a region belonging to French</a:t>
            </a:r>
          </a:p>
          <a:p>
            <a:r>
              <a:rPr lang="en-US" dirty="0" smtClean="0"/>
              <a:t>this, coupled with their desire to convince the French to agree to accommodate the Zionists, forced the British to settle these issues with another conference in </a:t>
            </a:r>
            <a:r>
              <a:rPr lang="en-US" b="1" dirty="0" smtClean="0"/>
              <a:t>San Remo April 24, 1920</a:t>
            </a:r>
            <a:endParaRPr lang="en-US" dirty="0" smtClean="0"/>
          </a:p>
          <a:p>
            <a:r>
              <a:rPr lang="en-US" dirty="0" smtClean="0"/>
              <a:t>in exchange for </a:t>
            </a:r>
            <a:r>
              <a:rPr lang="en-US" b="1" dirty="0" smtClean="0"/>
              <a:t>acquisition of the 25% share formerly held by the Germans</a:t>
            </a:r>
            <a:r>
              <a:rPr lang="en-US" dirty="0" smtClean="0"/>
              <a:t>, French agreed to change the mandate boundaries so that </a:t>
            </a:r>
            <a:r>
              <a:rPr lang="en-US" b="1" dirty="0" smtClean="0"/>
              <a:t>British controlled the Mosul</a:t>
            </a:r>
            <a:r>
              <a:rPr lang="en-US" dirty="0" smtClean="0"/>
              <a:t> region</a:t>
            </a:r>
          </a:p>
          <a:p>
            <a:r>
              <a:rPr lang="en-US" dirty="0" smtClean="0"/>
              <a:t>In addition, Britain was to oversee the </a:t>
            </a:r>
            <a:r>
              <a:rPr lang="en-US" b="1" dirty="0" smtClean="0"/>
              <a:t>mandate of Palestine </a:t>
            </a:r>
            <a:r>
              <a:rPr lang="en-US" dirty="0" smtClean="0"/>
              <a:t>with the text of Balfour Declaration included and a number of points which Zionists presented:</a:t>
            </a:r>
          </a:p>
          <a:p>
            <a:pPr lvl="1"/>
            <a:r>
              <a:rPr lang="en-US" dirty="0" smtClean="0"/>
              <a:t>establishment of Jewish Agency by Zionists to administer the Jewish state within the British mandate</a:t>
            </a:r>
          </a:p>
          <a:p>
            <a:r>
              <a:rPr lang="en-US" dirty="0" smtClean="0"/>
              <a:t>Again, plans to establish and Arab state were simply not mentioned</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24134" y="0"/>
            <a:ext cx="849573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19601</TotalTime>
  <Words>4526</Words>
  <Application>Microsoft Office PowerPoint</Application>
  <PresentationFormat>On-screen Show (4:3)</PresentationFormat>
  <Paragraphs>262</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Mandates &amp; Middle East Between the Wars</vt:lpstr>
      <vt:lpstr>Mandate System</vt:lpstr>
      <vt:lpstr>Slide 3</vt:lpstr>
      <vt:lpstr>Slide 4</vt:lpstr>
      <vt:lpstr>Problems with the Mandate</vt:lpstr>
      <vt:lpstr>“Discovery” of Middle East Oil</vt:lpstr>
      <vt:lpstr>Mosul Oil</vt:lpstr>
      <vt:lpstr>San Remo Agreement</vt:lpstr>
      <vt:lpstr>Slide 9</vt:lpstr>
      <vt:lpstr>New Nations Are Formed</vt:lpstr>
      <vt:lpstr>Faysal and French</vt:lpstr>
      <vt:lpstr>Syria’s Short-Lived Independence</vt:lpstr>
      <vt:lpstr>Battle of Maysalun</vt:lpstr>
      <vt:lpstr>French Mandate of Syria-Lebanon</vt:lpstr>
      <vt:lpstr>French Mandate</vt:lpstr>
      <vt:lpstr>French Mandate</vt:lpstr>
      <vt:lpstr>Sultan al-Atrash</vt:lpstr>
      <vt:lpstr>Slide 18</vt:lpstr>
      <vt:lpstr>French Mandate</vt:lpstr>
      <vt:lpstr>French Mandate</vt:lpstr>
      <vt:lpstr>British Mandate Absorbs Faysal</vt:lpstr>
      <vt:lpstr>Faysal and Abdullah</vt:lpstr>
      <vt:lpstr>British Mandate</vt:lpstr>
      <vt:lpstr>Iraqi Revolt</vt:lpstr>
      <vt:lpstr>Revolt in Iraq</vt:lpstr>
      <vt:lpstr>Cairo Conference 1921</vt:lpstr>
      <vt:lpstr>Cairo Conference 1920</vt:lpstr>
      <vt:lpstr>Iraq Becomes the First Independent Arab State</vt:lpstr>
      <vt:lpstr>Divisions in Iraq</vt:lpstr>
      <vt:lpstr>Faysal Struggles to Keep Things Together</vt:lpstr>
      <vt:lpstr>General Sidqi Stages First Coup</vt:lpstr>
      <vt:lpstr>Iraqi Political Controversies</vt:lpstr>
      <vt:lpstr>Mandate of Transjordan</vt:lpstr>
      <vt:lpstr>Glubb Pasha</vt:lpstr>
      <vt:lpstr>Transjordan</vt:lpstr>
      <vt:lpstr>Abdullah’s Ambition</vt:lpstr>
      <vt:lpstr>Slide 37</vt:lpstr>
      <vt:lpstr>Saudi Arabia</vt:lpstr>
      <vt:lpstr>Conquest of Arabia</vt:lpstr>
      <vt:lpstr>Conquest of Arabia</vt:lpstr>
      <vt:lpstr>Spurred on by Ikhwan</vt:lpstr>
      <vt:lpstr>Slide 42</vt:lpstr>
      <vt:lpstr>Downfall of Ikhwan</vt:lpstr>
      <vt:lpstr>Coming to terms</vt:lpstr>
      <vt:lpstr>Saudi Government</vt:lpstr>
      <vt:lpstr>Patrimonial Leadership Model</vt:lpstr>
      <vt:lpstr>Slide 47</vt:lpstr>
      <vt:lpstr>Saudi Oil</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Between the Wars</dc:title>
  <dc:creator>John Kellogg</dc:creator>
  <cp:lastModifiedBy>John Kellogg</cp:lastModifiedBy>
  <cp:revision>131</cp:revision>
  <dcterms:created xsi:type="dcterms:W3CDTF">2011-07-26T01:54:59Z</dcterms:created>
  <dcterms:modified xsi:type="dcterms:W3CDTF">2011-10-19T04:44:20Z</dcterms:modified>
</cp:coreProperties>
</file>